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69" r:id="rId2"/>
    <p:sldId id="263" r:id="rId3"/>
    <p:sldId id="274" r:id="rId4"/>
    <p:sldId id="264" r:id="rId5"/>
    <p:sldId id="265" r:id="rId6"/>
    <p:sldId id="288" r:id="rId7"/>
    <p:sldId id="266" r:id="rId8"/>
    <p:sldId id="289" r:id="rId9"/>
    <p:sldId id="267" r:id="rId10"/>
    <p:sldId id="268" r:id="rId11"/>
    <p:sldId id="286" r:id="rId12"/>
    <p:sldId id="279" r:id="rId13"/>
    <p:sldId id="280" r:id="rId14"/>
    <p:sldId id="282" r:id="rId15"/>
    <p:sldId id="281" r:id="rId16"/>
    <p:sldId id="287" r:id="rId17"/>
    <p:sldId id="283" r:id="rId18"/>
    <p:sldId id="284" r:id="rId19"/>
    <p:sldId id="285" r:id="rId20"/>
    <p:sldId id="270" r:id="rId2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226" autoAdjust="0"/>
  </p:normalViewPr>
  <p:slideViewPr>
    <p:cSldViewPr snapToGrid="0">
      <p:cViewPr varScale="1">
        <p:scale>
          <a:sx n="82" d="100"/>
          <a:sy n="82" d="100"/>
        </p:scale>
        <p:origin x="1459" y="72"/>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5"/>
          </a:xfrm>
          <a:prstGeom prst="rect">
            <a:avLst/>
          </a:prstGeom>
        </p:spPr>
        <p:txBody>
          <a:bodyPr vert="horz" lIns="93175" tIns="46587" rIns="93175" bIns="46587" rtlCol="0"/>
          <a:lstStyle>
            <a:lvl1pPr algn="r">
              <a:defRPr sz="1200"/>
            </a:lvl1pPr>
          </a:lstStyle>
          <a:p>
            <a:fld id="{078B6C91-6289-4D4D-86EF-3820EF045921}" type="datetimeFigureOut">
              <a:rPr lang="en-US" smtClean="0"/>
              <a:t>4/4/2024</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3175" tIns="46587" rIns="93175" bIns="46587" rtlCol="0" anchor="b"/>
          <a:lstStyle>
            <a:lvl1pPr algn="r">
              <a:defRPr sz="1200"/>
            </a:lvl1pPr>
          </a:lstStyle>
          <a:p>
            <a:fld id="{B3D35D0C-FF41-4857-840E-525BA1123765}" type="slidenum">
              <a:rPr lang="en-US" smtClean="0"/>
              <a:t>‹#›</a:t>
            </a:fld>
            <a:endParaRPr lang="en-US" dirty="0"/>
          </a:p>
        </p:txBody>
      </p:sp>
    </p:spTree>
    <p:extLst>
      <p:ext uri="{BB962C8B-B14F-4D97-AF65-F5344CB8AC3E}">
        <p14:creationId xmlns:p14="http://schemas.microsoft.com/office/powerpoint/2010/main" val="1386367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B91778-7B7C-41A2-B072-68356FE41320}" type="datetimeFigureOut">
              <a:rPr lang="en-US" smtClean="0"/>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7F6671-FD18-491D-BD53-A169590097C9}" type="slidenum">
              <a:rPr lang="en-US" smtClean="0"/>
              <a:t>‹#›</a:t>
            </a:fld>
            <a:endParaRPr lang="en-US" dirty="0"/>
          </a:p>
        </p:txBody>
      </p:sp>
      <p:pic>
        <p:nvPicPr>
          <p:cNvPr id="1026" name="Picture 1" descr="Logo&#10;&#10;Description automatically generated">
            <a:extLst>
              <a:ext uri="{FF2B5EF4-FFF2-40B4-BE49-F238E27FC236}">
                <a16:creationId xmlns:a16="http://schemas.microsoft.com/office/drawing/2014/main" id="{C6DCD810-5D6B-47D4-A6BB-3D2ED68DA36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3175"/>
            <a:ext cx="1408112"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EDA5732-B885-4D8C-833F-C0AD2DB31FDC}"/>
              </a:ext>
            </a:extLst>
          </p:cNvPr>
          <p:cNvSpPr txBox="1"/>
          <p:nvPr userDrawn="1"/>
        </p:nvSpPr>
        <p:spPr>
          <a:xfrm>
            <a:off x="2604655" y="3852778"/>
            <a:ext cx="3786909" cy="923330"/>
          </a:xfrm>
          <a:prstGeom prst="rect">
            <a:avLst/>
          </a:prstGeom>
          <a:noFill/>
          <a:effectLst>
            <a:outerShdw blurRad="50800" dist="50800" dir="5400000" algn="ctr" rotWithShape="0">
              <a:schemeClr val="bg1">
                <a:alpha val="1000"/>
              </a:schemeClr>
            </a:outerShdw>
          </a:effectLst>
        </p:spPr>
        <p:txBody>
          <a:bodyPr wrap="square" rtlCol="0">
            <a:spAutoFit/>
          </a:bodyPr>
          <a:lstStyle/>
          <a:p>
            <a:pPr algn="ctr"/>
            <a:r>
              <a:rPr lang="en-US" sz="5400" b="1" dirty="0">
                <a:gradFill>
                  <a:gsLst>
                    <a:gs pos="0">
                      <a:schemeClr val="accent1">
                        <a:lumMod val="5000"/>
                        <a:lumOff val="95000"/>
                        <a:alpha val="30000"/>
                      </a:schemeClr>
                    </a:gs>
                    <a:gs pos="54000">
                      <a:schemeClr val="bg1">
                        <a:lumMod val="75000"/>
                      </a:schemeClr>
                    </a:gs>
                    <a:gs pos="83000">
                      <a:schemeClr val="bg1">
                        <a:lumMod val="75000"/>
                      </a:schemeClr>
                    </a:gs>
                    <a:gs pos="100000">
                      <a:schemeClr val="bg1">
                        <a:lumMod val="75000"/>
                        <a:alpha val="60000"/>
                      </a:schemeClr>
                    </a:gs>
                  </a:gsLst>
                  <a:lin ang="5400000" scaled="1"/>
                </a:gradFill>
                <a:effectLst>
                  <a:outerShdw blurRad="50800" dist="50800" dir="5400000" algn="ctr" rotWithShape="0">
                    <a:srgbClr val="000000">
                      <a:alpha val="13000"/>
                    </a:srgbClr>
                  </a:outerShdw>
                </a:effectLst>
                <a:latin typeface="Arial" panose="020B0604020202020204" pitchFamily="34" charset="0"/>
                <a:cs typeface="Arial" panose="020B0604020202020204" pitchFamily="34" charset="0"/>
              </a:rPr>
              <a:t>DRAFT</a:t>
            </a:r>
          </a:p>
        </p:txBody>
      </p:sp>
    </p:spTree>
    <p:extLst>
      <p:ext uri="{BB962C8B-B14F-4D97-AF65-F5344CB8AC3E}">
        <p14:creationId xmlns:p14="http://schemas.microsoft.com/office/powerpoint/2010/main" val="2279563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B91778-7B7C-41A2-B072-68356FE41320}" type="datetimeFigureOut">
              <a:rPr lang="en-US" smtClean="0"/>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7F6671-FD18-491D-BD53-A169590097C9}" type="slidenum">
              <a:rPr lang="en-US" smtClean="0"/>
              <a:t>‹#›</a:t>
            </a:fld>
            <a:endParaRPr lang="en-US" dirty="0"/>
          </a:p>
        </p:txBody>
      </p:sp>
    </p:spTree>
    <p:extLst>
      <p:ext uri="{BB962C8B-B14F-4D97-AF65-F5344CB8AC3E}">
        <p14:creationId xmlns:p14="http://schemas.microsoft.com/office/powerpoint/2010/main" val="2530520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B91778-7B7C-41A2-B072-68356FE41320}" type="datetimeFigureOut">
              <a:rPr lang="en-US" smtClean="0"/>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7F6671-FD18-491D-BD53-A169590097C9}" type="slidenum">
              <a:rPr lang="en-US" smtClean="0"/>
              <a:t>‹#›</a:t>
            </a:fld>
            <a:endParaRPr lang="en-US" dirty="0"/>
          </a:p>
        </p:txBody>
      </p:sp>
    </p:spTree>
    <p:extLst>
      <p:ext uri="{BB962C8B-B14F-4D97-AF65-F5344CB8AC3E}">
        <p14:creationId xmlns:p14="http://schemas.microsoft.com/office/powerpoint/2010/main" val="17745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B91778-7B7C-41A2-B072-68356FE41320}" type="datetimeFigureOut">
              <a:rPr lang="en-US" smtClean="0"/>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7F6671-FD18-491D-BD53-A169590097C9}" type="slidenum">
              <a:rPr lang="en-US" smtClean="0"/>
              <a:t>‹#›</a:t>
            </a:fld>
            <a:endParaRPr lang="en-US" dirty="0"/>
          </a:p>
        </p:txBody>
      </p:sp>
    </p:spTree>
    <p:extLst>
      <p:ext uri="{BB962C8B-B14F-4D97-AF65-F5344CB8AC3E}">
        <p14:creationId xmlns:p14="http://schemas.microsoft.com/office/powerpoint/2010/main" val="234889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B91778-7B7C-41A2-B072-68356FE41320}" type="datetimeFigureOut">
              <a:rPr lang="en-US" smtClean="0"/>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7F6671-FD18-491D-BD53-A169590097C9}" type="slidenum">
              <a:rPr lang="en-US" smtClean="0"/>
              <a:t>‹#›</a:t>
            </a:fld>
            <a:endParaRPr lang="en-US" dirty="0"/>
          </a:p>
        </p:txBody>
      </p:sp>
    </p:spTree>
    <p:extLst>
      <p:ext uri="{BB962C8B-B14F-4D97-AF65-F5344CB8AC3E}">
        <p14:creationId xmlns:p14="http://schemas.microsoft.com/office/powerpoint/2010/main" val="738296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B91778-7B7C-41A2-B072-68356FE41320}" type="datetimeFigureOut">
              <a:rPr lang="en-US" smtClean="0"/>
              <a:t>4/4/2024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7F6671-FD18-491D-BD53-A169590097C9}" type="slidenum">
              <a:rPr lang="en-US" smtClean="0"/>
              <a:t>‹#›</a:t>
            </a:fld>
            <a:endParaRPr lang="en-US" dirty="0"/>
          </a:p>
        </p:txBody>
      </p:sp>
    </p:spTree>
    <p:extLst>
      <p:ext uri="{BB962C8B-B14F-4D97-AF65-F5344CB8AC3E}">
        <p14:creationId xmlns:p14="http://schemas.microsoft.com/office/powerpoint/2010/main" val="2136767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B91778-7B7C-41A2-B072-68356FE41320}" type="datetimeFigureOut">
              <a:rPr lang="en-US" smtClean="0"/>
              <a:t>4/4/2024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7F6671-FD18-491D-BD53-A169590097C9}" type="slidenum">
              <a:rPr lang="en-US" smtClean="0"/>
              <a:t>‹#›</a:t>
            </a:fld>
            <a:endParaRPr lang="en-US" dirty="0"/>
          </a:p>
        </p:txBody>
      </p:sp>
    </p:spTree>
    <p:extLst>
      <p:ext uri="{BB962C8B-B14F-4D97-AF65-F5344CB8AC3E}">
        <p14:creationId xmlns:p14="http://schemas.microsoft.com/office/powerpoint/2010/main" val="82006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B91778-7B7C-41A2-B072-68356FE41320}" type="datetimeFigureOut">
              <a:rPr lang="en-US" smtClean="0"/>
              <a:t>4/4/2024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7F6671-FD18-491D-BD53-A169590097C9}" type="slidenum">
              <a:rPr lang="en-US" smtClean="0"/>
              <a:t>‹#›</a:t>
            </a:fld>
            <a:endParaRPr lang="en-US" dirty="0"/>
          </a:p>
        </p:txBody>
      </p:sp>
    </p:spTree>
    <p:extLst>
      <p:ext uri="{BB962C8B-B14F-4D97-AF65-F5344CB8AC3E}">
        <p14:creationId xmlns:p14="http://schemas.microsoft.com/office/powerpoint/2010/main" val="328416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B91778-7B7C-41A2-B072-68356FE41320}" type="datetimeFigureOut">
              <a:rPr lang="en-US" smtClean="0"/>
              <a:t>4/4/2024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7F6671-FD18-491D-BD53-A169590097C9}" type="slidenum">
              <a:rPr lang="en-US" smtClean="0"/>
              <a:t>‹#›</a:t>
            </a:fld>
            <a:endParaRPr lang="en-US" dirty="0"/>
          </a:p>
        </p:txBody>
      </p:sp>
    </p:spTree>
    <p:extLst>
      <p:ext uri="{BB962C8B-B14F-4D97-AF65-F5344CB8AC3E}">
        <p14:creationId xmlns:p14="http://schemas.microsoft.com/office/powerpoint/2010/main" val="1344633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B91778-7B7C-41A2-B072-68356FE41320}" type="datetimeFigureOut">
              <a:rPr lang="en-US" smtClean="0"/>
              <a:t>4/4/2024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7F6671-FD18-491D-BD53-A169590097C9}" type="slidenum">
              <a:rPr lang="en-US" smtClean="0"/>
              <a:t>‹#›</a:t>
            </a:fld>
            <a:endParaRPr lang="en-US" dirty="0"/>
          </a:p>
        </p:txBody>
      </p:sp>
    </p:spTree>
    <p:extLst>
      <p:ext uri="{BB962C8B-B14F-4D97-AF65-F5344CB8AC3E}">
        <p14:creationId xmlns:p14="http://schemas.microsoft.com/office/powerpoint/2010/main" val="4022086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B91778-7B7C-41A2-B072-68356FE41320}" type="datetimeFigureOut">
              <a:rPr lang="en-US" smtClean="0"/>
              <a:t>4/4/2024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7F6671-FD18-491D-BD53-A169590097C9}" type="slidenum">
              <a:rPr lang="en-US" smtClean="0"/>
              <a:t>‹#›</a:t>
            </a:fld>
            <a:endParaRPr lang="en-US" dirty="0"/>
          </a:p>
        </p:txBody>
      </p:sp>
    </p:spTree>
    <p:extLst>
      <p:ext uri="{BB962C8B-B14F-4D97-AF65-F5344CB8AC3E}">
        <p14:creationId xmlns:p14="http://schemas.microsoft.com/office/powerpoint/2010/main" val="1575254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B91778-7B7C-41A2-B072-68356FE41320}" type="datetimeFigureOut">
              <a:rPr lang="en-US" smtClean="0"/>
              <a:t>4/4/2024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F6671-FD18-491D-BD53-A169590097C9}" type="slidenum">
              <a:rPr lang="en-US" smtClean="0"/>
              <a:t>‹#›</a:t>
            </a:fld>
            <a:endParaRPr lang="en-US" dirty="0"/>
          </a:p>
        </p:txBody>
      </p:sp>
      <p:sp>
        <p:nvSpPr>
          <p:cNvPr id="7" name="TextBox 6">
            <a:extLst>
              <a:ext uri="{FF2B5EF4-FFF2-40B4-BE49-F238E27FC236}">
                <a16:creationId xmlns:a16="http://schemas.microsoft.com/office/drawing/2014/main" id="{A11BAF57-3BC1-4D9C-B056-4A2A7E8839E8}"/>
              </a:ext>
            </a:extLst>
          </p:cNvPr>
          <p:cNvSpPr txBox="1"/>
          <p:nvPr userDrawn="1"/>
        </p:nvSpPr>
        <p:spPr>
          <a:xfrm>
            <a:off x="2604655" y="3852778"/>
            <a:ext cx="3786909" cy="923330"/>
          </a:xfrm>
          <a:prstGeom prst="rect">
            <a:avLst/>
          </a:prstGeom>
          <a:noFill/>
          <a:effectLst>
            <a:outerShdw blurRad="50800" dist="50800" dir="5400000" algn="ctr" rotWithShape="0">
              <a:schemeClr val="bg1">
                <a:alpha val="1000"/>
              </a:schemeClr>
            </a:outerShdw>
          </a:effectLst>
        </p:spPr>
        <p:txBody>
          <a:bodyPr wrap="square" rtlCol="0">
            <a:spAutoFit/>
          </a:bodyPr>
          <a:lstStyle/>
          <a:p>
            <a:pPr algn="ctr"/>
            <a:r>
              <a:rPr lang="en-US" sz="5400" b="1" dirty="0">
                <a:gradFill>
                  <a:gsLst>
                    <a:gs pos="0">
                      <a:schemeClr val="accent1">
                        <a:lumMod val="5000"/>
                        <a:lumOff val="95000"/>
                        <a:alpha val="30000"/>
                      </a:schemeClr>
                    </a:gs>
                    <a:gs pos="54000">
                      <a:schemeClr val="bg1">
                        <a:lumMod val="75000"/>
                      </a:schemeClr>
                    </a:gs>
                    <a:gs pos="83000">
                      <a:schemeClr val="bg1">
                        <a:lumMod val="75000"/>
                      </a:schemeClr>
                    </a:gs>
                    <a:gs pos="100000">
                      <a:schemeClr val="bg1">
                        <a:lumMod val="75000"/>
                        <a:alpha val="60000"/>
                      </a:schemeClr>
                    </a:gs>
                  </a:gsLst>
                  <a:lin ang="5400000" scaled="1"/>
                </a:gradFill>
                <a:effectLst>
                  <a:outerShdw blurRad="50800" dist="50800" dir="5400000" algn="ctr" rotWithShape="0">
                    <a:srgbClr val="000000">
                      <a:alpha val="13000"/>
                    </a:srgbClr>
                  </a:outerShdw>
                </a:effectLst>
                <a:latin typeface="Arial" panose="020B0604020202020204" pitchFamily="34" charset="0"/>
                <a:cs typeface="Arial" panose="020B0604020202020204" pitchFamily="34" charset="0"/>
              </a:rPr>
              <a:t>DRAFT</a:t>
            </a:r>
          </a:p>
        </p:txBody>
      </p:sp>
    </p:spTree>
    <p:extLst>
      <p:ext uri="{BB962C8B-B14F-4D97-AF65-F5344CB8AC3E}">
        <p14:creationId xmlns:p14="http://schemas.microsoft.com/office/powerpoint/2010/main" val="3118242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B098378A-54B3-4096-A92B-D24735197E20}"/>
              </a:ext>
            </a:extLst>
          </p:cNvPr>
          <p:cNvSpPr txBox="1"/>
          <p:nvPr/>
        </p:nvSpPr>
        <p:spPr>
          <a:xfrm>
            <a:off x="7954392" y="6596227"/>
            <a:ext cx="1223166" cy="21544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AS OF: JAN 22, 2024 </a:t>
            </a:r>
          </a:p>
        </p:txBody>
      </p:sp>
      <p:sp>
        <p:nvSpPr>
          <p:cNvPr id="2" name="TextBox 1">
            <a:extLst>
              <a:ext uri="{FF2B5EF4-FFF2-40B4-BE49-F238E27FC236}">
                <a16:creationId xmlns:a16="http://schemas.microsoft.com/office/drawing/2014/main" id="{3B950F22-AB21-479C-B3B7-E1CAA418769E}"/>
              </a:ext>
            </a:extLst>
          </p:cNvPr>
          <p:cNvSpPr txBox="1"/>
          <p:nvPr/>
        </p:nvSpPr>
        <p:spPr>
          <a:xfrm>
            <a:off x="1203648" y="2547257"/>
            <a:ext cx="6839339" cy="1384995"/>
          </a:xfrm>
          <a:prstGeom prst="rect">
            <a:avLst/>
          </a:prstGeom>
          <a:noFill/>
        </p:spPr>
        <p:txBody>
          <a:bodyPr wrap="square" rtlCol="0">
            <a:spAutoFit/>
          </a:bodyPr>
          <a:lstStyle/>
          <a:p>
            <a:pPr algn="ctr"/>
            <a:r>
              <a:rPr lang="en-US" sz="2800" b="1" dirty="0"/>
              <a:t>CASTLETON PUBLIC WORKS EQUIPMENT ASSET MANAGEMENT PLAN (AMP)</a:t>
            </a:r>
          </a:p>
          <a:p>
            <a:pPr algn="ctr"/>
            <a:r>
              <a:rPr lang="en-US" sz="1400" b="1" dirty="0"/>
              <a:t> </a:t>
            </a:r>
          </a:p>
          <a:p>
            <a:pPr algn="ctr"/>
            <a:r>
              <a:rPr lang="en-US" sz="1400" b="1" dirty="0"/>
              <a:t>*This AMP Should be part of a Strategic Asset Management Plan (SAMP) to be developed</a:t>
            </a:r>
          </a:p>
        </p:txBody>
      </p:sp>
    </p:spTree>
    <p:extLst>
      <p:ext uri="{BB962C8B-B14F-4D97-AF65-F5344CB8AC3E}">
        <p14:creationId xmlns:p14="http://schemas.microsoft.com/office/powerpoint/2010/main" val="3835740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INTERNATIONAL TRUCK #101 (SINGLE-AXLE)   </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90"/>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201936"/>
            <a:ext cx="3888166" cy="3162404"/>
          </a:xfrm>
          <a:prstGeom prst="rect">
            <a:avLst/>
          </a:prstGeom>
          <a:noFill/>
        </p:spPr>
        <p:txBody>
          <a:bodyPr wrap="square" rtlCol="0">
            <a:spAutoFit/>
          </a:bodyPr>
          <a:lstStyle/>
          <a:p>
            <a:r>
              <a:rPr lang="en-US" sz="1400" b="1" dirty="0"/>
              <a:t>MAKE: </a:t>
            </a:r>
            <a:r>
              <a:rPr lang="en-US" sz="1400" dirty="0"/>
              <a:t>INTERNATIONAL</a:t>
            </a:r>
          </a:p>
          <a:p>
            <a:r>
              <a:rPr lang="en-US" sz="1400" b="1" dirty="0"/>
              <a:t>MODEL:</a:t>
            </a:r>
            <a:r>
              <a:rPr lang="en-US" sz="1400" dirty="0"/>
              <a:t> WORKSTAR 7400 (SINGLE-AXLE)</a:t>
            </a:r>
          </a:p>
          <a:p>
            <a:r>
              <a:rPr lang="en-US" sz="1400" b="1" dirty="0"/>
              <a:t>YEAR:</a:t>
            </a:r>
            <a:r>
              <a:rPr lang="en-US" sz="1400" dirty="0"/>
              <a:t> 2014</a:t>
            </a:r>
          </a:p>
          <a:p>
            <a:r>
              <a:rPr lang="en-US" sz="1400" b="1" dirty="0"/>
              <a:t>AGE:</a:t>
            </a:r>
            <a:r>
              <a:rPr lang="en-US" sz="1400" dirty="0"/>
              <a:t> 10 YRS</a:t>
            </a:r>
          </a:p>
          <a:p>
            <a:r>
              <a:rPr lang="en-US" sz="1400" b="1" dirty="0"/>
              <a:t>MILES:</a:t>
            </a:r>
            <a:r>
              <a:rPr lang="en-US" sz="1400" dirty="0"/>
              <a:t> 30,144</a:t>
            </a:r>
          </a:p>
          <a:p>
            <a:r>
              <a:rPr lang="en-US" sz="1400" dirty="0"/>
              <a:t>CLASSIFICATION: </a:t>
            </a:r>
            <a:r>
              <a:rPr lang="en-US" sz="1400" b="1" dirty="0">
                <a:solidFill>
                  <a:srgbClr val="FF0000"/>
                </a:solidFill>
              </a:rPr>
              <a:t>Prime Mover</a:t>
            </a:r>
          </a:p>
          <a:p>
            <a:r>
              <a:rPr lang="en-US" sz="1400" b="1" dirty="0"/>
              <a:t>*AVG LIFE SPAN:  **</a:t>
            </a:r>
            <a:r>
              <a:rPr lang="en-US" sz="1400" dirty="0"/>
              <a:t>8-10 YRS   </a:t>
            </a:r>
            <a:r>
              <a:rPr lang="en-US" sz="1400" b="1" dirty="0">
                <a:solidFill>
                  <a:srgbClr val="FF0000"/>
                </a:solidFill>
              </a:rPr>
              <a:t>***7 YRS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*VTRANS Policy is 8 YRS until Replacement with Push to 10 YRS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**Castleton PW Recommends 10-15 YR Life Span with Proper Maintenance</a:t>
            </a:r>
          </a:p>
          <a:p>
            <a:pPr>
              <a:defRPr/>
            </a:pPr>
            <a:r>
              <a:rPr lang="en-US" sz="1050" b="1" i="1" dirty="0"/>
              <a:t>*** If using the 7-Year warranty program, trade on 8</a:t>
            </a:r>
            <a:r>
              <a:rPr lang="en-US" sz="1050" b="1" i="1" baseline="30000" dirty="0"/>
              <a:t>th</a:t>
            </a:r>
            <a:r>
              <a:rPr lang="en-US" sz="1050" b="1" i="1" dirty="0"/>
              <a:t> year when resale value is still high. Latest information is $110K minimum trade value.</a:t>
            </a:r>
            <a:endPar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US" sz="1050" b="1" dirty="0"/>
              <a:t>****1 Engine Hour = 33 Miles (VDMV Inspector)</a:t>
            </a:r>
          </a:p>
          <a:p>
            <a:endParaRPr lang="en-US" sz="1400" dirty="0"/>
          </a:p>
          <a:p>
            <a:endParaRPr lang="en-US" sz="1400" b="1" dirty="0"/>
          </a:p>
        </p:txBody>
      </p:sp>
      <p:grpSp>
        <p:nvGrpSpPr>
          <p:cNvPr id="21" name="Group 20">
            <a:extLst>
              <a:ext uri="{FF2B5EF4-FFF2-40B4-BE49-F238E27FC236}">
                <a16:creationId xmlns:a16="http://schemas.microsoft.com/office/drawing/2014/main" id="{7E157821-5B92-4505-BC85-A761F0B5845B}"/>
              </a:ext>
            </a:extLst>
          </p:cNvPr>
          <p:cNvGrpSpPr/>
          <p:nvPr/>
        </p:nvGrpSpPr>
        <p:grpSpPr>
          <a:xfrm>
            <a:off x="1922129" y="5814981"/>
            <a:ext cx="5299776" cy="961142"/>
            <a:chOff x="1922129" y="5544387"/>
            <a:chExt cx="5299776" cy="961142"/>
          </a:xfrm>
        </p:grpSpPr>
        <p:grpSp>
          <p:nvGrpSpPr>
            <p:cNvPr id="22" name="Group 21">
              <a:extLst>
                <a:ext uri="{FF2B5EF4-FFF2-40B4-BE49-F238E27FC236}">
                  <a16:creationId xmlns:a16="http://schemas.microsoft.com/office/drawing/2014/main" id="{4ACFB74E-CF0E-4AA4-BB54-67D512C79828}"/>
                </a:ext>
              </a:extLst>
            </p:cNvPr>
            <p:cNvGrpSpPr/>
            <p:nvPr/>
          </p:nvGrpSpPr>
          <p:grpSpPr>
            <a:xfrm>
              <a:off x="1922129" y="5670349"/>
              <a:ext cx="5299776" cy="835180"/>
              <a:chOff x="2677676" y="1076125"/>
              <a:chExt cx="3127153" cy="647110"/>
            </a:xfrm>
          </p:grpSpPr>
          <p:sp>
            <p:nvSpPr>
              <p:cNvPr id="24" name="Arrow: Right 23">
                <a:extLst>
                  <a:ext uri="{FF2B5EF4-FFF2-40B4-BE49-F238E27FC236}">
                    <a16:creationId xmlns:a16="http://schemas.microsoft.com/office/drawing/2014/main" id="{B1374C46-C733-431E-82D5-2163D79A6753}"/>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24CD449-AE66-4ACE-873F-55844C040697}"/>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2014</a:t>
                </a:r>
              </a:p>
            </p:txBody>
          </p:sp>
          <p:grpSp>
            <p:nvGrpSpPr>
              <p:cNvPr id="26" name="Group 25">
                <a:extLst>
                  <a:ext uri="{FF2B5EF4-FFF2-40B4-BE49-F238E27FC236}">
                    <a16:creationId xmlns:a16="http://schemas.microsoft.com/office/drawing/2014/main" id="{A63DBEC8-73CD-4E23-AC3E-F9739C29C64A}"/>
                  </a:ext>
                </a:extLst>
              </p:cNvPr>
              <p:cNvGrpSpPr/>
              <p:nvPr/>
            </p:nvGrpSpPr>
            <p:grpSpPr>
              <a:xfrm>
                <a:off x="4870744" y="1076125"/>
                <a:ext cx="333963" cy="647110"/>
                <a:chOff x="4855591" y="2485058"/>
                <a:chExt cx="313854" cy="647110"/>
              </a:xfrm>
            </p:grpSpPr>
            <p:cxnSp>
              <p:nvCxnSpPr>
                <p:cNvPr id="30" name="Straight Connector 29">
                  <a:extLst>
                    <a:ext uri="{FF2B5EF4-FFF2-40B4-BE49-F238E27FC236}">
                      <a16:creationId xmlns:a16="http://schemas.microsoft.com/office/drawing/2014/main" id="{16F1B09A-6C1C-49B0-B86E-DE200D1B5ECD}"/>
                    </a:ext>
                  </a:extLst>
                </p:cNvPr>
                <p:cNvCxnSpPr>
                  <a:cxnSpLocks/>
                </p:cNvCxnSpPr>
                <p:nvPr/>
              </p:nvCxnSpPr>
              <p:spPr>
                <a:xfrm>
                  <a:off x="4981042" y="2723101"/>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tar: 5 Points 31">
                  <a:extLst>
                    <a:ext uri="{FF2B5EF4-FFF2-40B4-BE49-F238E27FC236}">
                      <a16:creationId xmlns:a16="http://schemas.microsoft.com/office/drawing/2014/main" id="{B0427930-F202-4DC6-87CE-AFC2D6D78941}"/>
                    </a:ext>
                  </a:extLst>
                </p:cNvPr>
                <p:cNvSpPr/>
                <p:nvPr/>
              </p:nvSpPr>
              <p:spPr>
                <a:xfrm>
                  <a:off x="4855591" y="248505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9A79672-3271-4D65-84FD-A5C1D2743A08}"/>
                    </a:ext>
                  </a:extLst>
                </p:cNvPr>
                <p:cNvSpPr txBox="1"/>
                <p:nvPr/>
              </p:nvSpPr>
              <p:spPr>
                <a:xfrm>
                  <a:off x="4872191" y="2941392"/>
                  <a:ext cx="297254" cy="190776"/>
                </a:xfrm>
                <a:prstGeom prst="rect">
                  <a:avLst/>
                </a:prstGeom>
                <a:noFill/>
              </p:spPr>
              <p:txBody>
                <a:bodyPr wrap="square" rtlCol="0">
                  <a:spAutoFit/>
                </a:bodyPr>
                <a:lstStyle/>
                <a:p>
                  <a:r>
                    <a:rPr lang="en-US" sz="1000" b="1" dirty="0"/>
                    <a:t>2024</a:t>
                  </a:r>
                </a:p>
              </p:txBody>
            </p:sp>
          </p:grpSp>
          <p:sp>
            <p:nvSpPr>
              <p:cNvPr id="27" name="Wave 26">
                <a:extLst>
                  <a:ext uri="{FF2B5EF4-FFF2-40B4-BE49-F238E27FC236}">
                    <a16:creationId xmlns:a16="http://schemas.microsoft.com/office/drawing/2014/main" id="{49BAA613-A948-41B6-B60A-5CC03DD5714B}"/>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REMOVE</a:t>
                </a:r>
              </a:p>
            </p:txBody>
          </p:sp>
        </p:grpSp>
        <p:sp>
          <p:nvSpPr>
            <p:cNvPr id="23" name="TextBox 22">
              <a:extLst>
                <a:ext uri="{FF2B5EF4-FFF2-40B4-BE49-F238E27FC236}">
                  <a16:creationId xmlns:a16="http://schemas.microsoft.com/office/drawing/2014/main" id="{E28BF8C4-5C32-4CC7-9886-CA0B367CA418}"/>
                </a:ext>
              </a:extLst>
            </p:cNvPr>
            <p:cNvSpPr txBox="1"/>
            <p:nvPr/>
          </p:nvSpPr>
          <p:spPr>
            <a:xfrm>
              <a:off x="4232538" y="5544387"/>
              <a:ext cx="893635" cy="251923"/>
            </a:xfrm>
            <a:prstGeom prst="rect">
              <a:avLst/>
            </a:prstGeom>
            <a:noFill/>
          </p:spPr>
          <p:txBody>
            <a:bodyPr wrap="square" rtlCol="0">
              <a:spAutoFit/>
            </a:bodyPr>
            <a:lstStyle/>
            <a:p>
              <a:r>
                <a:rPr lang="en-US" sz="1000" b="1" dirty="0"/>
                <a:t>LIFE SPAN</a:t>
              </a:r>
            </a:p>
          </p:txBody>
        </p:sp>
      </p:grpSp>
      <p:cxnSp>
        <p:nvCxnSpPr>
          <p:cNvPr id="34" name="Straight Connector 33">
            <a:extLst>
              <a:ext uri="{FF2B5EF4-FFF2-40B4-BE49-F238E27FC236}">
                <a16:creationId xmlns:a16="http://schemas.microsoft.com/office/drawing/2014/main" id="{9B01AFD5-5346-49B1-8CEE-83D24595A6CD}"/>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23A7F0D-8051-43CE-8D77-A3873D711D59}"/>
              </a:ext>
            </a:extLst>
          </p:cNvPr>
          <p:cNvSpPr txBox="1"/>
          <p:nvPr/>
        </p:nvSpPr>
        <p:spPr>
          <a:xfrm>
            <a:off x="303010" y="4194817"/>
            <a:ext cx="6330692" cy="1384995"/>
          </a:xfrm>
          <a:prstGeom prst="rect">
            <a:avLst/>
          </a:prstGeom>
          <a:noFill/>
        </p:spPr>
        <p:txBody>
          <a:bodyPr wrap="square" rtlCol="0">
            <a:spAutoFit/>
          </a:bodyPr>
          <a:lstStyle/>
          <a:p>
            <a:r>
              <a:rPr lang="en-US" sz="1400" b="1" u="sng" dirty="0"/>
              <a:t>Mechanic’s Assessment:</a:t>
            </a:r>
          </a:p>
          <a:p>
            <a:endParaRPr lang="en-US" sz="1400" b="1" u="sng" dirty="0"/>
          </a:p>
          <a:p>
            <a:pPr marL="285750" indent="-285750">
              <a:buFont typeface="Arial" panose="020B0604020202020204" pitchFamily="34" charset="0"/>
              <a:buChar char="•"/>
            </a:pPr>
            <a:r>
              <a:rPr lang="en-US" sz="1400" b="1" dirty="0"/>
              <a:t>Need to keep up on preventive maintenance</a:t>
            </a:r>
          </a:p>
          <a:p>
            <a:pPr marL="285750" indent="-285750">
              <a:buFont typeface="Arial" panose="020B0604020202020204" pitchFamily="34" charset="0"/>
              <a:buChar char="•"/>
            </a:pPr>
            <a:r>
              <a:rPr lang="en-US" sz="1400" b="1" dirty="0"/>
              <a:t>Remove this truck upon the arrival of the new Chevy 6500 MD</a:t>
            </a:r>
          </a:p>
          <a:p>
            <a:endParaRPr lang="en-US" sz="1400" b="1" u="sng" dirty="0"/>
          </a:p>
          <a:p>
            <a:pPr marL="285750" indent="-285750">
              <a:buFont typeface="Arial" panose="020B0604020202020204" pitchFamily="34" charset="0"/>
              <a:buChar char="•"/>
            </a:pPr>
            <a:endParaRPr lang="en-US" sz="1400" b="1" u="sng" dirty="0"/>
          </a:p>
        </p:txBody>
      </p:sp>
      <p:pic>
        <p:nvPicPr>
          <p:cNvPr id="3" name="Picture 2">
            <a:extLst>
              <a:ext uri="{FF2B5EF4-FFF2-40B4-BE49-F238E27FC236}">
                <a16:creationId xmlns:a16="http://schemas.microsoft.com/office/drawing/2014/main" id="{9E0D17C3-2EE3-4E74-B25E-14F83EF8BB2C}"/>
              </a:ext>
            </a:extLst>
          </p:cNvPr>
          <p:cNvPicPr>
            <a:picLocks noChangeAspect="1"/>
          </p:cNvPicPr>
          <p:nvPr/>
        </p:nvPicPr>
        <p:blipFill>
          <a:blip r:embed="rId2"/>
          <a:stretch>
            <a:fillRect/>
          </a:stretch>
        </p:blipFill>
        <p:spPr>
          <a:xfrm>
            <a:off x="4503272" y="887490"/>
            <a:ext cx="3183494" cy="2387621"/>
          </a:xfrm>
          <a:prstGeom prst="rect">
            <a:avLst/>
          </a:prstGeom>
          <a:ln>
            <a:solidFill>
              <a:schemeClr val="tx1"/>
            </a:solidFill>
          </a:ln>
        </p:spPr>
      </p:pic>
    </p:spTree>
    <p:extLst>
      <p:ext uri="{BB962C8B-B14F-4D97-AF65-F5344CB8AC3E}">
        <p14:creationId xmlns:p14="http://schemas.microsoft.com/office/powerpoint/2010/main" val="3864459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DODGE RAM 5500 (1-TON)   </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90"/>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248588"/>
            <a:ext cx="3888166" cy="2516073"/>
          </a:xfrm>
          <a:prstGeom prst="rect">
            <a:avLst/>
          </a:prstGeom>
          <a:noFill/>
        </p:spPr>
        <p:txBody>
          <a:bodyPr wrap="square" rtlCol="0">
            <a:spAutoFit/>
          </a:bodyPr>
          <a:lstStyle/>
          <a:p>
            <a:r>
              <a:rPr lang="en-US" sz="1400" b="1" dirty="0"/>
              <a:t>MAKE: DODGE</a:t>
            </a:r>
            <a:endParaRPr lang="en-US" sz="1400" dirty="0"/>
          </a:p>
          <a:p>
            <a:r>
              <a:rPr lang="en-US" sz="1400" b="1" dirty="0"/>
              <a:t>MODEL:</a:t>
            </a:r>
            <a:r>
              <a:rPr lang="en-US" sz="1400" dirty="0"/>
              <a:t> RAM 5500</a:t>
            </a:r>
          </a:p>
          <a:p>
            <a:r>
              <a:rPr lang="en-US" sz="1400" b="1" dirty="0"/>
              <a:t>YEAR:</a:t>
            </a:r>
            <a:r>
              <a:rPr lang="en-US" sz="1400" dirty="0"/>
              <a:t> 2019</a:t>
            </a:r>
          </a:p>
          <a:p>
            <a:r>
              <a:rPr lang="en-US" sz="1400" b="1" dirty="0"/>
              <a:t>AGE:</a:t>
            </a:r>
            <a:r>
              <a:rPr lang="en-US" sz="1400" dirty="0"/>
              <a:t> 5 YRS</a:t>
            </a:r>
          </a:p>
          <a:p>
            <a:r>
              <a:rPr lang="en-US" sz="1400" b="1" dirty="0"/>
              <a:t>MILES:</a:t>
            </a:r>
            <a:r>
              <a:rPr lang="en-US" sz="1400" dirty="0"/>
              <a:t> </a:t>
            </a:r>
            <a:r>
              <a:rPr lang="en-US" sz="1400" dirty="0">
                <a:solidFill>
                  <a:srgbClr val="FF0000"/>
                </a:solidFill>
                <a:highlight>
                  <a:srgbClr val="FFFF00"/>
                </a:highlight>
              </a:rPr>
              <a:t>XXXXXX</a:t>
            </a:r>
          </a:p>
          <a:p>
            <a:r>
              <a:rPr lang="en-US" sz="1400" b="1" dirty="0"/>
              <a:t>CLASSIFICATION: </a:t>
            </a:r>
            <a:r>
              <a:rPr lang="en-US" sz="1400" b="1" dirty="0">
                <a:solidFill>
                  <a:srgbClr val="FF0000"/>
                </a:solidFill>
              </a:rPr>
              <a:t>Prime Mover</a:t>
            </a:r>
          </a:p>
          <a:p>
            <a:r>
              <a:rPr lang="en-US" sz="1400" b="1" dirty="0"/>
              <a:t>*AVG LIFE SPAN:  *</a:t>
            </a:r>
            <a:r>
              <a:rPr lang="en-US" sz="1400" dirty="0"/>
              <a:t>10 YRS   </a:t>
            </a:r>
            <a:endParaRPr lang="en-US" sz="1400" b="1" dirty="0">
              <a:solidFill>
                <a:srgbClr val="FF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*VTRANS Policy is 8 YRS until Replacement with Push to 10 YRS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**Castleton PW Recommends 10 YR Life Span with Proper Maintenance</a:t>
            </a:r>
          </a:p>
          <a:p>
            <a:endParaRPr lang="en-US" sz="1400" dirty="0"/>
          </a:p>
          <a:p>
            <a:endParaRPr lang="en-US" sz="1400" b="1" dirty="0"/>
          </a:p>
        </p:txBody>
      </p:sp>
      <p:grpSp>
        <p:nvGrpSpPr>
          <p:cNvPr id="21" name="Group 20">
            <a:extLst>
              <a:ext uri="{FF2B5EF4-FFF2-40B4-BE49-F238E27FC236}">
                <a16:creationId xmlns:a16="http://schemas.microsoft.com/office/drawing/2014/main" id="{7E157821-5B92-4505-BC85-A761F0B5845B}"/>
              </a:ext>
            </a:extLst>
          </p:cNvPr>
          <p:cNvGrpSpPr/>
          <p:nvPr/>
        </p:nvGrpSpPr>
        <p:grpSpPr>
          <a:xfrm>
            <a:off x="1922129" y="5814981"/>
            <a:ext cx="5299776" cy="961142"/>
            <a:chOff x="1922129" y="5544387"/>
            <a:chExt cx="5299776" cy="961142"/>
          </a:xfrm>
        </p:grpSpPr>
        <p:grpSp>
          <p:nvGrpSpPr>
            <p:cNvPr id="22" name="Group 21">
              <a:extLst>
                <a:ext uri="{FF2B5EF4-FFF2-40B4-BE49-F238E27FC236}">
                  <a16:creationId xmlns:a16="http://schemas.microsoft.com/office/drawing/2014/main" id="{4ACFB74E-CF0E-4AA4-BB54-67D512C79828}"/>
                </a:ext>
              </a:extLst>
            </p:cNvPr>
            <p:cNvGrpSpPr/>
            <p:nvPr/>
          </p:nvGrpSpPr>
          <p:grpSpPr>
            <a:xfrm>
              <a:off x="1922129" y="5670349"/>
              <a:ext cx="5299776" cy="835180"/>
              <a:chOff x="2677676" y="1076125"/>
              <a:chExt cx="3127153" cy="647110"/>
            </a:xfrm>
          </p:grpSpPr>
          <p:sp>
            <p:nvSpPr>
              <p:cNvPr id="24" name="Arrow: Right 23">
                <a:extLst>
                  <a:ext uri="{FF2B5EF4-FFF2-40B4-BE49-F238E27FC236}">
                    <a16:creationId xmlns:a16="http://schemas.microsoft.com/office/drawing/2014/main" id="{B1374C46-C733-431E-82D5-2163D79A6753}"/>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24CD449-AE66-4ACE-873F-55844C040697}"/>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2019</a:t>
                </a:r>
              </a:p>
            </p:txBody>
          </p:sp>
          <p:grpSp>
            <p:nvGrpSpPr>
              <p:cNvPr id="26" name="Group 25">
                <a:extLst>
                  <a:ext uri="{FF2B5EF4-FFF2-40B4-BE49-F238E27FC236}">
                    <a16:creationId xmlns:a16="http://schemas.microsoft.com/office/drawing/2014/main" id="{A63DBEC8-73CD-4E23-AC3E-F9739C29C64A}"/>
                  </a:ext>
                </a:extLst>
              </p:cNvPr>
              <p:cNvGrpSpPr/>
              <p:nvPr/>
            </p:nvGrpSpPr>
            <p:grpSpPr>
              <a:xfrm>
                <a:off x="4728710" y="1076125"/>
                <a:ext cx="316297" cy="647110"/>
                <a:chOff x="4722145" y="2485058"/>
                <a:chExt cx="297254" cy="647110"/>
              </a:xfrm>
            </p:grpSpPr>
            <p:cxnSp>
              <p:nvCxnSpPr>
                <p:cNvPr id="30" name="Straight Connector 29">
                  <a:extLst>
                    <a:ext uri="{FF2B5EF4-FFF2-40B4-BE49-F238E27FC236}">
                      <a16:creationId xmlns:a16="http://schemas.microsoft.com/office/drawing/2014/main" id="{16F1B09A-6C1C-49B0-B86E-DE200D1B5ECD}"/>
                    </a:ext>
                  </a:extLst>
                </p:cNvPr>
                <p:cNvCxnSpPr>
                  <a:cxnSpLocks/>
                </p:cNvCxnSpPr>
                <p:nvPr/>
              </p:nvCxnSpPr>
              <p:spPr>
                <a:xfrm>
                  <a:off x="4851709" y="2723101"/>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tar: 5 Points 31">
                  <a:extLst>
                    <a:ext uri="{FF2B5EF4-FFF2-40B4-BE49-F238E27FC236}">
                      <a16:creationId xmlns:a16="http://schemas.microsoft.com/office/drawing/2014/main" id="{B0427930-F202-4DC6-87CE-AFC2D6D78941}"/>
                    </a:ext>
                  </a:extLst>
                </p:cNvPr>
                <p:cNvSpPr/>
                <p:nvPr/>
              </p:nvSpPr>
              <p:spPr>
                <a:xfrm>
                  <a:off x="4726242" y="248505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9A79672-3271-4D65-84FD-A5C1D2743A08}"/>
                    </a:ext>
                  </a:extLst>
                </p:cNvPr>
                <p:cNvSpPr txBox="1"/>
                <p:nvPr/>
              </p:nvSpPr>
              <p:spPr>
                <a:xfrm>
                  <a:off x="4722145" y="2941392"/>
                  <a:ext cx="297254" cy="190776"/>
                </a:xfrm>
                <a:prstGeom prst="rect">
                  <a:avLst/>
                </a:prstGeom>
                <a:noFill/>
              </p:spPr>
              <p:txBody>
                <a:bodyPr wrap="square" rtlCol="0">
                  <a:spAutoFit/>
                </a:bodyPr>
                <a:lstStyle/>
                <a:p>
                  <a:r>
                    <a:rPr lang="en-US" sz="1000" b="1" dirty="0"/>
                    <a:t>2027</a:t>
                  </a:r>
                </a:p>
              </p:txBody>
            </p:sp>
          </p:grpSp>
          <p:sp>
            <p:nvSpPr>
              <p:cNvPr id="27" name="Wave 26">
                <a:extLst>
                  <a:ext uri="{FF2B5EF4-FFF2-40B4-BE49-F238E27FC236}">
                    <a16:creationId xmlns:a16="http://schemas.microsoft.com/office/drawing/2014/main" id="{49BAA613-A948-41B6-B60A-5CC03DD5714B}"/>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2029</a:t>
                </a:r>
              </a:p>
            </p:txBody>
          </p:sp>
        </p:grpSp>
        <p:sp>
          <p:nvSpPr>
            <p:cNvPr id="23" name="TextBox 22">
              <a:extLst>
                <a:ext uri="{FF2B5EF4-FFF2-40B4-BE49-F238E27FC236}">
                  <a16:creationId xmlns:a16="http://schemas.microsoft.com/office/drawing/2014/main" id="{E28BF8C4-5C32-4CC7-9886-CA0B367CA418}"/>
                </a:ext>
              </a:extLst>
            </p:cNvPr>
            <p:cNvSpPr txBox="1"/>
            <p:nvPr/>
          </p:nvSpPr>
          <p:spPr>
            <a:xfrm>
              <a:off x="4232538" y="5544387"/>
              <a:ext cx="893635" cy="251923"/>
            </a:xfrm>
            <a:prstGeom prst="rect">
              <a:avLst/>
            </a:prstGeom>
            <a:noFill/>
          </p:spPr>
          <p:txBody>
            <a:bodyPr wrap="square" rtlCol="0">
              <a:spAutoFit/>
            </a:bodyPr>
            <a:lstStyle/>
            <a:p>
              <a:r>
                <a:rPr lang="en-US" sz="1000" b="1" dirty="0"/>
                <a:t>LIFE SPAN</a:t>
              </a:r>
            </a:p>
          </p:txBody>
        </p:sp>
      </p:grpSp>
      <p:cxnSp>
        <p:nvCxnSpPr>
          <p:cNvPr id="34" name="Straight Connector 33">
            <a:extLst>
              <a:ext uri="{FF2B5EF4-FFF2-40B4-BE49-F238E27FC236}">
                <a16:creationId xmlns:a16="http://schemas.microsoft.com/office/drawing/2014/main" id="{9B01AFD5-5346-49B1-8CEE-83D24595A6CD}"/>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23A7F0D-8051-43CE-8D77-A3873D711D59}"/>
              </a:ext>
            </a:extLst>
          </p:cNvPr>
          <p:cNvSpPr txBox="1"/>
          <p:nvPr/>
        </p:nvSpPr>
        <p:spPr>
          <a:xfrm>
            <a:off x="303010" y="3588324"/>
            <a:ext cx="6330692" cy="1384995"/>
          </a:xfrm>
          <a:prstGeom prst="rect">
            <a:avLst/>
          </a:prstGeom>
          <a:noFill/>
        </p:spPr>
        <p:txBody>
          <a:bodyPr wrap="square" rtlCol="0">
            <a:spAutoFit/>
          </a:bodyPr>
          <a:lstStyle/>
          <a:p>
            <a:r>
              <a:rPr lang="en-US" sz="1400" b="1" u="sng" dirty="0"/>
              <a:t>Mechanic’s Assessment:</a:t>
            </a:r>
          </a:p>
          <a:p>
            <a:endParaRPr lang="en-US" sz="1400" b="1" u="sng" dirty="0"/>
          </a:p>
          <a:p>
            <a:pPr marL="285750" indent="-285750">
              <a:buFont typeface="Arial" panose="020B0604020202020204" pitchFamily="34" charset="0"/>
              <a:buChar char="•"/>
            </a:pPr>
            <a:r>
              <a:rPr lang="en-US" sz="1400" b="1" dirty="0"/>
              <a:t>Overall, no real issues</a:t>
            </a:r>
          </a:p>
          <a:p>
            <a:pPr marL="285750" indent="-285750">
              <a:buFont typeface="Arial" panose="020B0604020202020204" pitchFamily="34" charset="0"/>
              <a:buChar char="•"/>
            </a:pPr>
            <a:r>
              <a:rPr lang="en-US" sz="1400" b="1" dirty="0"/>
              <a:t>Need to keep up on preventive maintenance</a:t>
            </a:r>
          </a:p>
          <a:p>
            <a:endParaRPr lang="en-US" sz="1400" b="1" u="sng" dirty="0"/>
          </a:p>
          <a:p>
            <a:pPr marL="285750" indent="-285750">
              <a:buFont typeface="Arial" panose="020B0604020202020204" pitchFamily="34" charset="0"/>
              <a:buChar char="•"/>
            </a:pPr>
            <a:endParaRPr lang="en-US" sz="1400" b="1" u="sng" dirty="0"/>
          </a:p>
        </p:txBody>
      </p:sp>
      <p:pic>
        <p:nvPicPr>
          <p:cNvPr id="3074" name="Picture 2" descr="Used Ram 5500 for Sale Near Me - CARFAX">
            <a:extLst>
              <a:ext uri="{FF2B5EF4-FFF2-40B4-BE49-F238E27FC236}">
                <a16:creationId xmlns:a16="http://schemas.microsoft.com/office/drawing/2014/main" id="{F7EDA687-D3FD-FC91-F786-10AEF5D20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042" y="709245"/>
            <a:ext cx="4382688" cy="328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694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2023 CAT BACKHOE</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90"/>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248588"/>
            <a:ext cx="3888166" cy="2893100"/>
          </a:xfrm>
          <a:prstGeom prst="rect">
            <a:avLst/>
          </a:prstGeom>
          <a:noFill/>
        </p:spPr>
        <p:txBody>
          <a:bodyPr wrap="square" rtlCol="0">
            <a:spAutoFit/>
          </a:bodyPr>
          <a:lstStyle/>
          <a:p>
            <a:r>
              <a:rPr lang="en-US" sz="1400" b="1" dirty="0"/>
              <a:t>MAKE: CATERPILLAR</a:t>
            </a:r>
            <a:endParaRPr lang="en-US" sz="1400" dirty="0"/>
          </a:p>
          <a:p>
            <a:r>
              <a:rPr lang="en-US" sz="1400" b="1" dirty="0"/>
              <a:t>MODEL:</a:t>
            </a:r>
            <a:r>
              <a:rPr lang="en-US" sz="1400" dirty="0"/>
              <a:t> 415</a:t>
            </a:r>
          </a:p>
          <a:p>
            <a:r>
              <a:rPr lang="en-US" sz="1400" b="1" dirty="0"/>
              <a:t>YEAR:</a:t>
            </a:r>
            <a:r>
              <a:rPr lang="en-US" sz="1400" dirty="0"/>
              <a:t> 2023</a:t>
            </a:r>
          </a:p>
          <a:p>
            <a:r>
              <a:rPr lang="en-US" sz="1400" b="1" dirty="0"/>
              <a:t>AGE:</a:t>
            </a:r>
            <a:r>
              <a:rPr lang="en-US" sz="1400" dirty="0"/>
              <a:t> 1 YRS</a:t>
            </a:r>
          </a:p>
          <a:p>
            <a:r>
              <a:rPr lang="en-US" sz="1400" b="1" dirty="0"/>
              <a:t>HOURS: </a:t>
            </a:r>
            <a:r>
              <a:rPr lang="en-US" sz="1400" dirty="0"/>
              <a:t>220</a:t>
            </a:r>
          </a:p>
          <a:p>
            <a:r>
              <a:rPr lang="en-US" sz="1400" b="1" dirty="0"/>
              <a:t>AVG LIFE SPAN:  </a:t>
            </a:r>
            <a:r>
              <a:rPr lang="en-US" sz="1400" dirty="0"/>
              <a:t>20 YRS</a:t>
            </a:r>
          </a:p>
          <a:p>
            <a:r>
              <a:rPr lang="en-US" sz="1400" b="1" dirty="0"/>
              <a:t>CLASSIFICATION: </a:t>
            </a:r>
            <a:r>
              <a:rPr lang="en-US" sz="1400" b="1" dirty="0">
                <a:solidFill>
                  <a:srgbClr val="FF0000"/>
                </a:solidFill>
              </a:rPr>
              <a:t>Specialty Item </a:t>
            </a:r>
            <a:r>
              <a:rPr lang="en-US" sz="1400" b="1" dirty="0"/>
              <a:t>&amp; a back-up to the Kobelco Excavator. This piece of equipment is also used if the backhoe at the Transfer Station is out of service and is used to assist the Wastewater Department access buried manhours.</a:t>
            </a:r>
          </a:p>
          <a:p>
            <a:endParaRPr lang="en-US" sz="1400" dirty="0"/>
          </a:p>
          <a:p>
            <a:endParaRPr lang="en-US" sz="1400" b="1" dirty="0"/>
          </a:p>
        </p:txBody>
      </p:sp>
      <p:grpSp>
        <p:nvGrpSpPr>
          <p:cNvPr id="21" name="Group 20">
            <a:extLst>
              <a:ext uri="{FF2B5EF4-FFF2-40B4-BE49-F238E27FC236}">
                <a16:creationId xmlns:a16="http://schemas.microsoft.com/office/drawing/2014/main" id="{7E157821-5B92-4505-BC85-A761F0B5845B}"/>
              </a:ext>
            </a:extLst>
          </p:cNvPr>
          <p:cNvGrpSpPr/>
          <p:nvPr/>
        </p:nvGrpSpPr>
        <p:grpSpPr>
          <a:xfrm>
            <a:off x="1922129" y="5814981"/>
            <a:ext cx="5299776" cy="961142"/>
            <a:chOff x="1922129" y="5544387"/>
            <a:chExt cx="5299776" cy="961142"/>
          </a:xfrm>
        </p:grpSpPr>
        <p:grpSp>
          <p:nvGrpSpPr>
            <p:cNvPr id="22" name="Group 21">
              <a:extLst>
                <a:ext uri="{FF2B5EF4-FFF2-40B4-BE49-F238E27FC236}">
                  <a16:creationId xmlns:a16="http://schemas.microsoft.com/office/drawing/2014/main" id="{4ACFB74E-CF0E-4AA4-BB54-67D512C79828}"/>
                </a:ext>
              </a:extLst>
            </p:cNvPr>
            <p:cNvGrpSpPr/>
            <p:nvPr/>
          </p:nvGrpSpPr>
          <p:grpSpPr>
            <a:xfrm>
              <a:off x="1922129" y="5670349"/>
              <a:ext cx="5299776" cy="835180"/>
              <a:chOff x="2677676" y="1076125"/>
              <a:chExt cx="3127153" cy="647110"/>
            </a:xfrm>
          </p:grpSpPr>
          <p:sp>
            <p:nvSpPr>
              <p:cNvPr id="24" name="Arrow: Right 23">
                <a:extLst>
                  <a:ext uri="{FF2B5EF4-FFF2-40B4-BE49-F238E27FC236}">
                    <a16:creationId xmlns:a16="http://schemas.microsoft.com/office/drawing/2014/main" id="{B1374C46-C733-431E-82D5-2163D79A6753}"/>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24CD449-AE66-4ACE-873F-55844C040697}"/>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2023</a:t>
                </a:r>
              </a:p>
            </p:txBody>
          </p:sp>
          <p:grpSp>
            <p:nvGrpSpPr>
              <p:cNvPr id="26" name="Group 25">
                <a:extLst>
                  <a:ext uri="{FF2B5EF4-FFF2-40B4-BE49-F238E27FC236}">
                    <a16:creationId xmlns:a16="http://schemas.microsoft.com/office/drawing/2014/main" id="{A63DBEC8-73CD-4E23-AC3E-F9739C29C64A}"/>
                  </a:ext>
                </a:extLst>
              </p:cNvPr>
              <p:cNvGrpSpPr/>
              <p:nvPr/>
            </p:nvGrpSpPr>
            <p:grpSpPr>
              <a:xfrm>
                <a:off x="4822380" y="1076125"/>
                <a:ext cx="316303" cy="647110"/>
                <a:chOff x="4810091" y="2485058"/>
                <a:chExt cx="297254" cy="647110"/>
              </a:xfrm>
            </p:grpSpPr>
            <p:cxnSp>
              <p:nvCxnSpPr>
                <p:cNvPr id="30" name="Straight Connector 29">
                  <a:extLst>
                    <a:ext uri="{FF2B5EF4-FFF2-40B4-BE49-F238E27FC236}">
                      <a16:creationId xmlns:a16="http://schemas.microsoft.com/office/drawing/2014/main" id="{16F1B09A-6C1C-49B0-B86E-DE200D1B5ECD}"/>
                    </a:ext>
                  </a:extLst>
                </p:cNvPr>
                <p:cNvCxnSpPr>
                  <a:cxnSpLocks/>
                </p:cNvCxnSpPr>
                <p:nvPr/>
              </p:nvCxnSpPr>
              <p:spPr>
                <a:xfrm>
                  <a:off x="4939644" y="2723101"/>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tar: 5 Points 31">
                  <a:extLst>
                    <a:ext uri="{FF2B5EF4-FFF2-40B4-BE49-F238E27FC236}">
                      <a16:creationId xmlns:a16="http://schemas.microsoft.com/office/drawing/2014/main" id="{B0427930-F202-4DC6-87CE-AFC2D6D78941}"/>
                    </a:ext>
                  </a:extLst>
                </p:cNvPr>
                <p:cNvSpPr/>
                <p:nvPr/>
              </p:nvSpPr>
              <p:spPr>
                <a:xfrm>
                  <a:off x="4819354" y="248505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9A79672-3271-4D65-84FD-A5C1D2743A08}"/>
                    </a:ext>
                  </a:extLst>
                </p:cNvPr>
                <p:cNvSpPr txBox="1"/>
                <p:nvPr/>
              </p:nvSpPr>
              <p:spPr>
                <a:xfrm>
                  <a:off x="4810091" y="2941392"/>
                  <a:ext cx="297254" cy="190776"/>
                </a:xfrm>
                <a:prstGeom prst="rect">
                  <a:avLst/>
                </a:prstGeom>
                <a:noFill/>
              </p:spPr>
              <p:txBody>
                <a:bodyPr wrap="square" rtlCol="0">
                  <a:spAutoFit/>
                </a:bodyPr>
                <a:lstStyle/>
                <a:p>
                  <a:r>
                    <a:rPr lang="en-US" sz="1000" b="1" dirty="0"/>
                    <a:t>2041</a:t>
                  </a:r>
                </a:p>
              </p:txBody>
            </p:sp>
          </p:grpSp>
          <p:sp>
            <p:nvSpPr>
              <p:cNvPr id="27" name="Wave 26">
                <a:extLst>
                  <a:ext uri="{FF2B5EF4-FFF2-40B4-BE49-F238E27FC236}">
                    <a16:creationId xmlns:a16="http://schemas.microsoft.com/office/drawing/2014/main" id="{49BAA613-A948-41B6-B60A-5CC03DD5714B}"/>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TO TRANSFER STATION</a:t>
                </a:r>
              </a:p>
            </p:txBody>
          </p:sp>
        </p:grpSp>
        <p:sp>
          <p:nvSpPr>
            <p:cNvPr id="23" name="TextBox 22">
              <a:extLst>
                <a:ext uri="{FF2B5EF4-FFF2-40B4-BE49-F238E27FC236}">
                  <a16:creationId xmlns:a16="http://schemas.microsoft.com/office/drawing/2014/main" id="{E28BF8C4-5C32-4CC7-9886-CA0B367CA418}"/>
                </a:ext>
              </a:extLst>
            </p:cNvPr>
            <p:cNvSpPr txBox="1"/>
            <p:nvPr/>
          </p:nvSpPr>
          <p:spPr>
            <a:xfrm>
              <a:off x="4232538" y="5544387"/>
              <a:ext cx="893635" cy="251923"/>
            </a:xfrm>
            <a:prstGeom prst="rect">
              <a:avLst/>
            </a:prstGeom>
            <a:noFill/>
          </p:spPr>
          <p:txBody>
            <a:bodyPr wrap="square" rtlCol="0">
              <a:spAutoFit/>
            </a:bodyPr>
            <a:lstStyle/>
            <a:p>
              <a:r>
                <a:rPr lang="en-US" sz="1000" b="1" dirty="0"/>
                <a:t>LIFE SPAN</a:t>
              </a:r>
            </a:p>
          </p:txBody>
        </p:sp>
      </p:grpSp>
      <p:cxnSp>
        <p:nvCxnSpPr>
          <p:cNvPr id="34" name="Straight Connector 33">
            <a:extLst>
              <a:ext uri="{FF2B5EF4-FFF2-40B4-BE49-F238E27FC236}">
                <a16:creationId xmlns:a16="http://schemas.microsoft.com/office/drawing/2014/main" id="{9B01AFD5-5346-49B1-8CEE-83D24595A6CD}"/>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23A7F0D-8051-43CE-8D77-A3873D711D59}"/>
              </a:ext>
            </a:extLst>
          </p:cNvPr>
          <p:cNvSpPr txBox="1"/>
          <p:nvPr/>
        </p:nvSpPr>
        <p:spPr>
          <a:xfrm>
            <a:off x="303373" y="3834961"/>
            <a:ext cx="6330692" cy="1384995"/>
          </a:xfrm>
          <a:prstGeom prst="rect">
            <a:avLst/>
          </a:prstGeom>
          <a:noFill/>
        </p:spPr>
        <p:txBody>
          <a:bodyPr wrap="square" rtlCol="0">
            <a:spAutoFit/>
          </a:bodyPr>
          <a:lstStyle/>
          <a:p>
            <a:r>
              <a:rPr lang="en-US" sz="1400" b="1" u="sng" dirty="0"/>
              <a:t>Mechanic’s Assessment:</a:t>
            </a:r>
          </a:p>
          <a:p>
            <a:endParaRPr lang="en-US" sz="1400" b="1" u="sng" dirty="0"/>
          </a:p>
          <a:p>
            <a:pPr marL="285750" indent="-285750">
              <a:buFont typeface="Arial" panose="020B0604020202020204" pitchFamily="34" charset="0"/>
              <a:buChar char="•"/>
            </a:pPr>
            <a:r>
              <a:rPr lang="en-US" sz="1400" b="1" dirty="0"/>
              <a:t>Overall, no real issues</a:t>
            </a:r>
          </a:p>
          <a:p>
            <a:pPr marL="285750" indent="-285750">
              <a:buFont typeface="Arial" panose="020B0604020202020204" pitchFamily="34" charset="0"/>
              <a:buChar char="•"/>
            </a:pPr>
            <a:r>
              <a:rPr lang="en-US" sz="1400" b="1" dirty="0"/>
              <a:t>Need to keep up on preventive maintenance</a:t>
            </a:r>
          </a:p>
          <a:p>
            <a:endParaRPr lang="en-US" sz="1400" b="1" u="sng" dirty="0"/>
          </a:p>
          <a:p>
            <a:pPr marL="285750" indent="-285750">
              <a:buFont typeface="Arial" panose="020B0604020202020204" pitchFamily="34" charset="0"/>
              <a:buChar char="•"/>
            </a:pPr>
            <a:endParaRPr lang="en-US" sz="1400" b="1" u="sng" dirty="0"/>
          </a:p>
        </p:txBody>
      </p:sp>
      <p:pic>
        <p:nvPicPr>
          <p:cNvPr id="5" name="Picture 4">
            <a:extLst>
              <a:ext uri="{FF2B5EF4-FFF2-40B4-BE49-F238E27FC236}">
                <a16:creationId xmlns:a16="http://schemas.microsoft.com/office/drawing/2014/main" id="{DB1FE216-0A0F-8B2C-CE2D-74CE6080E880}"/>
              </a:ext>
            </a:extLst>
          </p:cNvPr>
          <p:cNvPicPr>
            <a:picLocks noChangeAspect="1"/>
          </p:cNvPicPr>
          <p:nvPr/>
        </p:nvPicPr>
        <p:blipFill>
          <a:blip r:embed="rId2"/>
          <a:stretch>
            <a:fillRect/>
          </a:stretch>
        </p:blipFill>
        <p:spPr>
          <a:xfrm>
            <a:off x="4389467" y="724812"/>
            <a:ext cx="4572000" cy="2765006"/>
          </a:xfrm>
          <a:prstGeom prst="rect">
            <a:avLst/>
          </a:prstGeom>
        </p:spPr>
      </p:pic>
    </p:spTree>
    <p:extLst>
      <p:ext uri="{BB962C8B-B14F-4D97-AF65-F5344CB8AC3E}">
        <p14:creationId xmlns:p14="http://schemas.microsoft.com/office/powerpoint/2010/main" val="3561847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2022 CAT LOADER</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90"/>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248588"/>
            <a:ext cx="3888166" cy="2769989"/>
          </a:xfrm>
          <a:prstGeom prst="rect">
            <a:avLst/>
          </a:prstGeom>
          <a:noFill/>
        </p:spPr>
        <p:txBody>
          <a:bodyPr wrap="square" rtlCol="0">
            <a:spAutoFit/>
          </a:bodyPr>
          <a:lstStyle/>
          <a:p>
            <a:r>
              <a:rPr lang="en-US" sz="1400" b="1" dirty="0"/>
              <a:t>MAKE: CATERPILLAR</a:t>
            </a:r>
            <a:endParaRPr lang="en-US" sz="1400" dirty="0"/>
          </a:p>
          <a:p>
            <a:r>
              <a:rPr lang="en-US" sz="1400" b="1" dirty="0"/>
              <a:t>MODEL:</a:t>
            </a:r>
            <a:r>
              <a:rPr lang="en-US" sz="1400" dirty="0"/>
              <a:t> </a:t>
            </a:r>
          </a:p>
          <a:p>
            <a:r>
              <a:rPr lang="en-US" sz="1400" b="1" dirty="0"/>
              <a:t>YEAR:</a:t>
            </a:r>
            <a:r>
              <a:rPr lang="en-US" sz="1400" dirty="0"/>
              <a:t> 2022</a:t>
            </a:r>
          </a:p>
          <a:p>
            <a:r>
              <a:rPr lang="en-US" sz="1400" b="1" dirty="0"/>
              <a:t>AGE:</a:t>
            </a:r>
            <a:r>
              <a:rPr lang="en-US" sz="1400" dirty="0"/>
              <a:t> 2 YRS</a:t>
            </a:r>
          </a:p>
          <a:p>
            <a:r>
              <a:rPr lang="en-US" sz="1400" b="1" dirty="0"/>
              <a:t>HOURS: </a:t>
            </a:r>
            <a:r>
              <a:rPr lang="en-US" sz="1400" dirty="0"/>
              <a:t>775</a:t>
            </a:r>
          </a:p>
          <a:p>
            <a:r>
              <a:rPr lang="en-US" sz="1400" b="1" dirty="0"/>
              <a:t>AVG LIFE SPAN:  </a:t>
            </a:r>
            <a:r>
              <a:rPr lang="en-US" sz="1400" dirty="0"/>
              <a:t>20 YRS</a:t>
            </a:r>
          </a:p>
          <a:p>
            <a:r>
              <a:rPr lang="en-US" sz="1400" b="1" dirty="0"/>
              <a:t>CLASSIFICATION</a:t>
            </a:r>
            <a:r>
              <a:rPr lang="en-US" sz="1400" dirty="0"/>
              <a:t>: *</a:t>
            </a:r>
            <a:r>
              <a:rPr lang="en-US" sz="1400" b="1" dirty="0">
                <a:solidFill>
                  <a:srgbClr val="FF0000"/>
                </a:solidFill>
              </a:rPr>
              <a:t>Prime Mover</a:t>
            </a:r>
          </a:p>
          <a:p>
            <a:endParaRPr lang="en-US" sz="300" dirty="0"/>
          </a:p>
          <a:p>
            <a:r>
              <a:rPr lang="en-US" sz="1400" b="1" dirty="0"/>
              <a:t>* A Prime Mover is a piece of vehicle or piece of equipment required to perform a core mission. The absence of such and item would severely degrade the department’s ability to provide critical services to the community. </a:t>
            </a:r>
          </a:p>
        </p:txBody>
      </p:sp>
      <p:grpSp>
        <p:nvGrpSpPr>
          <p:cNvPr id="21" name="Group 20">
            <a:extLst>
              <a:ext uri="{FF2B5EF4-FFF2-40B4-BE49-F238E27FC236}">
                <a16:creationId xmlns:a16="http://schemas.microsoft.com/office/drawing/2014/main" id="{7E157821-5B92-4505-BC85-A761F0B5845B}"/>
              </a:ext>
            </a:extLst>
          </p:cNvPr>
          <p:cNvGrpSpPr/>
          <p:nvPr/>
        </p:nvGrpSpPr>
        <p:grpSpPr>
          <a:xfrm>
            <a:off x="1922129" y="5814981"/>
            <a:ext cx="5299776" cy="961142"/>
            <a:chOff x="1922129" y="5544387"/>
            <a:chExt cx="5299776" cy="961142"/>
          </a:xfrm>
        </p:grpSpPr>
        <p:grpSp>
          <p:nvGrpSpPr>
            <p:cNvPr id="22" name="Group 21">
              <a:extLst>
                <a:ext uri="{FF2B5EF4-FFF2-40B4-BE49-F238E27FC236}">
                  <a16:creationId xmlns:a16="http://schemas.microsoft.com/office/drawing/2014/main" id="{4ACFB74E-CF0E-4AA4-BB54-67D512C79828}"/>
                </a:ext>
              </a:extLst>
            </p:cNvPr>
            <p:cNvGrpSpPr/>
            <p:nvPr/>
          </p:nvGrpSpPr>
          <p:grpSpPr>
            <a:xfrm>
              <a:off x="1922129" y="5670349"/>
              <a:ext cx="5299776" cy="835180"/>
              <a:chOff x="2677676" y="1076125"/>
              <a:chExt cx="3127153" cy="647110"/>
            </a:xfrm>
          </p:grpSpPr>
          <p:sp>
            <p:nvSpPr>
              <p:cNvPr id="24" name="Arrow: Right 23">
                <a:extLst>
                  <a:ext uri="{FF2B5EF4-FFF2-40B4-BE49-F238E27FC236}">
                    <a16:creationId xmlns:a16="http://schemas.microsoft.com/office/drawing/2014/main" id="{B1374C46-C733-431E-82D5-2163D79A6753}"/>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24CD449-AE66-4ACE-873F-55844C040697}"/>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2022</a:t>
                </a:r>
              </a:p>
            </p:txBody>
          </p:sp>
          <p:grpSp>
            <p:nvGrpSpPr>
              <p:cNvPr id="26" name="Group 25">
                <a:extLst>
                  <a:ext uri="{FF2B5EF4-FFF2-40B4-BE49-F238E27FC236}">
                    <a16:creationId xmlns:a16="http://schemas.microsoft.com/office/drawing/2014/main" id="{A63DBEC8-73CD-4E23-AC3E-F9739C29C64A}"/>
                  </a:ext>
                </a:extLst>
              </p:cNvPr>
              <p:cNvGrpSpPr/>
              <p:nvPr/>
            </p:nvGrpSpPr>
            <p:grpSpPr>
              <a:xfrm>
                <a:off x="4761942" y="1076125"/>
                <a:ext cx="316311" cy="647110"/>
                <a:chOff x="4753168" y="2485058"/>
                <a:chExt cx="297254" cy="647110"/>
              </a:xfrm>
            </p:grpSpPr>
            <p:cxnSp>
              <p:nvCxnSpPr>
                <p:cNvPr id="30" name="Straight Connector 29">
                  <a:extLst>
                    <a:ext uri="{FF2B5EF4-FFF2-40B4-BE49-F238E27FC236}">
                      <a16:creationId xmlns:a16="http://schemas.microsoft.com/office/drawing/2014/main" id="{16F1B09A-6C1C-49B0-B86E-DE200D1B5ECD}"/>
                    </a:ext>
                  </a:extLst>
                </p:cNvPr>
                <p:cNvCxnSpPr>
                  <a:cxnSpLocks/>
                </p:cNvCxnSpPr>
                <p:nvPr/>
              </p:nvCxnSpPr>
              <p:spPr>
                <a:xfrm>
                  <a:off x="4887896" y="2723101"/>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tar: 5 Points 31">
                  <a:extLst>
                    <a:ext uri="{FF2B5EF4-FFF2-40B4-BE49-F238E27FC236}">
                      <a16:creationId xmlns:a16="http://schemas.microsoft.com/office/drawing/2014/main" id="{B0427930-F202-4DC6-87CE-AFC2D6D78941}"/>
                    </a:ext>
                  </a:extLst>
                </p:cNvPr>
                <p:cNvSpPr/>
                <p:nvPr/>
              </p:nvSpPr>
              <p:spPr>
                <a:xfrm>
                  <a:off x="4762452" y="248505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9A79672-3271-4D65-84FD-A5C1D2743A08}"/>
                    </a:ext>
                  </a:extLst>
                </p:cNvPr>
                <p:cNvSpPr txBox="1"/>
                <p:nvPr/>
              </p:nvSpPr>
              <p:spPr>
                <a:xfrm>
                  <a:off x="4753168" y="2941392"/>
                  <a:ext cx="297254" cy="190776"/>
                </a:xfrm>
                <a:prstGeom prst="rect">
                  <a:avLst/>
                </a:prstGeom>
                <a:noFill/>
              </p:spPr>
              <p:txBody>
                <a:bodyPr wrap="square" rtlCol="0">
                  <a:spAutoFit/>
                </a:bodyPr>
                <a:lstStyle/>
                <a:p>
                  <a:r>
                    <a:rPr lang="en-US" sz="1000" b="1" dirty="0"/>
                    <a:t>2040</a:t>
                  </a:r>
                </a:p>
              </p:txBody>
            </p:sp>
          </p:grpSp>
          <p:sp>
            <p:nvSpPr>
              <p:cNvPr id="27" name="Wave 26">
                <a:extLst>
                  <a:ext uri="{FF2B5EF4-FFF2-40B4-BE49-F238E27FC236}">
                    <a16:creationId xmlns:a16="http://schemas.microsoft.com/office/drawing/2014/main" id="{49BAA613-A948-41B6-B60A-5CC03DD5714B}"/>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2042</a:t>
                </a:r>
              </a:p>
            </p:txBody>
          </p:sp>
        </p:grpSp>
        <p:sp>
          <p:nvSpPr>
            <p:cNvPr id="23" name="TextBox 22">
              <a:extLst>
                <a:ext uri="{FF2B5EF4-FFF2-40B4-BE49-F238E27FC236}">
                  <a16:creationId xmlns:a16="http://schemas.microsoft.com/office/drawing/2014/main" id="{E28BF8C4-5C32-4CC7-9886-CA0B367CA418}"/>
                </a:ext>
              </a:extLst>
            </p:cNvPr>
            <p:cNvSpPr txBox="1"/>
            <p:nvPr/>
          </p:nvSpPr>
          <p:spPr>
            <a:xfrm>
              <a:off x="4232538" y="5544387"/>
              <a:ext cx="893635" cy="251923"/>
            </a:xfrm>
            <a:prstGeom prst="rect">
              <a:avLst/>
            </a:prstGeom>
            <a:noFill/>
          </p:spPr>
          <p:txBody>
            <a:bodyPr wrap="square" rtlCol="0">
              <a:spAutoFit/>
            </a:bodyPr>
            <a:lstStyle/>
            <a:p>
              <a:r>
                <a:rPr lang="en-US" sz="1000" b="1" dirty="0"/>
                <a:t>LIFE SPAN</a:t>
              </a:r>
            </a:p>
          </p:txBody>
        </p:sp>
      </p:grpSp>
      <p:cxnSp>
        <p:nvCxnSpPr>
          <p:cNvPr id="34" name="Straight Connector 33">
            <a:extLst>
              <a:ext uri="{FF2B5EF4-FFF2-40B4-BE49-F238E27FC236}">
                <a16:creationId xmlns:a16="http://schemas.microsoft.com/office/drawing/2014/main" id="{9B01AFD5-5346-49B1-8CEE-83D24595A6CD}"/>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23A7F0D-8051-43CE-8D77-A3873D711D59}"/>
              </a:ext>
            </a:extLst>
          </p:cNvPr>
          <p:cNvSpPr txBox="1"/>
          <p:nvPr/>
        </p:nvSpPr>
        <p:spPr>
          <a:xfrm>
            <a:off x="303373" y="4058890"/>
            <a:ext cx="6330692" cy="1384995"/>
          </a:xfrm>
          <a:prstGeom prst="rect">
            <a:avLst/>
          </a:prstGeom>
          <a:noFill/>
        </p:spPr>
        <p:txBody>
          <a:bodyPr wrap="square" rtlCol="0">
            <a:spAutoFit/>
          </a:bodyPr>
          <a:lstStyle/>
          <a:p>
            <a:r>
              <a:rPr lang="en-US" sz="1400" b="1" u="sng" dirty="0"/>
              <a:t>Mechanic’s Assessment:</a:t>
            </a:r>
          </a:p>
          <a:p>
            <a:endParaRPr lang="en-US" sz="1400" b="1" u="sng" dirty="0"/>
          </a:p>
          <a:p>
            <a:pPr marL="285750" indent="-285750">
              <a:buFont typeface="Arial" panose="020B0604020202020204" pitchFamily="34" charset="0"/>
              <a:buChar char="•"/>
            </a:pPr>
            <a:r>
              <a:rPr lang="en-US" sz="1400" b="1" dirty="0"/>
              <a:t>Overall, no real issues</a:t>
            </a:r>
          </a:p>
          <a:p>
            <a:pPr marL="285750" indent="-285750">
              <a:buFont typeface="Arial" panose="020B0604020202020204" pitchFamily="34" charset="0"/>
              <a:buChar char="•"/>
            </a:pPr>
            <a:r>
              <a:rPr lang="en-US" sz="1400" b="1" dirty="0"/>
              <a:t>Need to keep up on preventive maintenance</a:t>
            </a:r>
          </a:p>
          <a:p>
            <a:endParaRPr lang="en-US" sz="1400" b="1" u="sng" dirty="0"/>
          </a:p>
          <a:p>
            <a:pPr marL="285750" indent="-285750">
              <a:buFont typeface="Arial" panose="020B0604020202020204" pitchFamily="34" charset="0"/>
              <a:buChar char="•"/>
            </a:pPr>
            <a:endParaRPr lang="en-US" sz="1400" b="1" u="sng" dirty="0"/>
          </a:p>
        </p:txBody>
      </p:sp>
      <p:pic>
        <p:nvPicPr>
          <p:cNvPr id="3" name="Picture 2">
            <a:extLst>
              <a:ext uri="{FF2B5EF4-FFF2-40B4-BE49-F238E27FC236}">
                <a16:creationId xmlns:a16="http://schemas.microsoft.com/office/drawing/2014/main" id="{0292627A-4257-3F61-F40A-A67BF6CC8152}"/>
              </a:ext>
            </a:extLst>
          </p:cNvPr>
          <p:cNvPicPr>
            <a:picLocks noChangeAspect="1"/>
          </p:cNvPicPr>
          <p:nvPr/>
        </p:nvPicPr>
        <p:blipFill>
          <a:blip r:embed="rId2"/>
          <a:stretch>
            <a:fillRect/>
          </a:stretch>
        </p:blipFill>
        <p:spPr>
          <a:xfrm>
            <a:off x="3983570" y="673669"/>
            <a:ext cx="4674637" cy="3033262"/>
          </a:xfrm>
          <a:prstGeom prst="rect">
            <a:avLst/>
          </a:prstGeom>
        </p:spPr>
      </p:pic>
    </p:spTree>
    <p:extLst>
      <p:ext uri="{BB962C8B-B14F-4D97-AF65-F5344CB8AC3E}">
        <p14:creationId xmlns:p14="http://schemas.microsoft.com/office/powerpoint/2010/main" val="2058181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2006 TRACKLESS</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90"/>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248588"/>
            <a:ext cx="3888166" cy="1600438"/>
          </a:xfrm>
          <a:prstGeom prst="rect">
            <a:avLst/>
          </a:prstGeom>
          <a:noFill/>
        </p:spPr>
        <p:txBody>
          <a:bodyPr wrap="square" rtlCol="0">
            <a:spAutoFit/>
          </a:bodyPr>
          <a:lstStyle/>
          <a:p>
            <a:r>
              <a:rPr lang="en-US" sz="1400" b="1" dirty="0"/>
              <a:t>MAKE: </a:t>
            </a:r>
            <a:r>
              <a:rPr lang="en-US" sz="1400" dirty="0"/>
              <a:t>Trackless</a:t>
            </a:r>
          </a:p>
          <a:p>
            <a:r>
              <a:rPr lang="en-US" sz="1400" b="1" dirty="0"/>
              <a:t>MODEL:</a:t>
            </a:r>
            <a:r>
              <a:rPr lang="en-US" sz="1400" dirty="0"/>
              <a:t> MT5T</a:t>
            </a:r>
          </a:p>
          <a:p>
            <a:r>
              <a:rPr lang="en-US" sz="1400" b="1" dirty="0"/>
              <a:t>YEAR:</a:t>
            </a:r>
            <a:r>
              <a:rPr lang="en-US" sz="1400" dirty="0"/>
              <a:t> 2006</a:t>
            </a:r>
          </a:p>
          <a:p>
            <a:r>
              <a:rPr lang="en-US" sz="1400" b="1" dirty="0"/>
              <a:t>AGE:</a:t>
            </a:r>
            <a:r>
              <a:rPr lang="en-US" sz="1400" dirty="0"/>
              <a:t> 18 YRS</a:t>
            </a:r>
          </a:p>
          <a:p>
            <a:r>
              <a:rPr lang="en-US" sz="1400" b="1" dirty="0"/>
              <a:t>HOURS: </a:t>
            </a:r>
            <a:r>
              <a:rPr lang="en-US" sz="1400" dirty="0"/>
              <a:t>315</a:t>
            </a:r>
          </a:p>
          <a:p>
            <a:r>
              <a:rPr lang="en-US" sz="1400" b="1" dirty="0"/>
              <a:t>AVG LIFE SPAN:  </a:t>
            </a:r>
            <a:r>
              <a:rPr lang="en-US" sz="1400" dirty="0"/>
              <a:t>20 YRS</a:t>
            </a:r>
          </a:p>
          <a:p>
            <a:r>
              <a:rPr lang="en-US" sz="1400" b="1" dirty="0"/>
              <a:t>CLASSISIFCATION: </a:t>
            </a:r>
            <a:r>
              <a:rPr lang="en-US" sz="1400" b="1" dirty="0">
                <a:solidFill>
                  <a:srgbClr val="FF0000"/>
                </a:solidFill>
              </a:rPr>
              <a:t>Specialty Use/Multi-Purpose</a:t>
            </a:r>
          </a:p>
        </p:txBody>
      </p:sp>
      <p:grpSp>
        <p:nvGrpSpPr>
          <p:cNvPr id="21" name="Group 20">
            <a:extLst>
              <a:ext uri="{FF2B5EF4-FFF2-40B4-BE49-F238E27FC236}">
                <a16:creationId xmlns:a16="http://schemas.microsoft.com/office/drawing/2014/main" id="{7E157821-5B92-4505-BC85-A761F0B5845B}"/>
              </a:ext>
            </a:extLst>
          </p:cNvPr>
          <p:cNvGrpSpPr/>
          <p:nvPr/>
        </p:nvGrpSpPr>
        <p:grpSpPr>
          <a:xfrm>
            <a:off x="1922129" y="5814981"/>
            <a:ext cx="5299776" cy="961142"/>
            <a:chOff x="1922129" y="5544387"/>
            <a:chExt cx="5299776" cy="961142"/>
          </a:xfrm>
        </p:grpSpPr>
        <p:grpSp>
          <p:nvGrpSpPr>
            <p:cNvPr id="22" name="Group 21">
              <a:extLst>
                <a:ext uri="{FF2B5EF4-FFF2-40B4-BE49-F238E27FC236}">
                  <a16:creationId xmlns:a16="http://schemas.microsoft.com/office/drawing/2014/main" id="{4ACFB74E-CF0E-4AA4-BB54-67D512C79828}"/>
                </a:ext>
              </a:extLst>
            </p:cNvPr>
            <p:cNvGrpSpPr/>
            <p:nvPr/>
          </p:nvGrpSpPr>
          <p:grpSpPr>
            <a:xfrm>
              <a:off x="1922129" y="5670349"/>
              <a:ext cx="5299776" cy="835180"/>
              <a:chOff x="2677676" y="1076125"/>
              <a:chExt cx="3127153" cy="647110"/>
            </a:xfrm>
          </p:grpSpPr>
          <p:sp>
            <p:nvSpPr>
              <p:cNvPr id="24" name="Arrow: Right 23">
                <a:extLst>
                  <a:ext uri="{FF2B5EF4-FFF2-40B4-BE49-F238E27FC236}">
                    <a16:creationId xmlns:a16="http://schemas.microsoft.com/office/drawing/2014/main" id="{B1374C46-C733-431E-82D5-2163D79A6753}"/>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24CD449-AE66-4ACE-873F-55844C040697}"/>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2006</a:t>
                </a:r>
              </a:p>
            </p:txBody>
          </p:sp>
          <p:grpSp>
            <p:nvGrpSpPr>
              <p:cNvPr id="26" name="Group 25">
                <a:extLst>
                  <a:ext uri="{FF2B5EF4-FFF2-40B4-BE49-F238E27FC236}">
                    <a16:creationId xmlns:a16="http://schemas.microsoft.com/office/drawing/2014/main" id="{A63DBEC8-73CD-4E23-AC3E-F9739C29C64A}"/>
                  </a:ext>
                </a:extLst>
              </p:cNvPr>
              <p:cNvGrpSpPr/>
              <p:nvPr/>
            </p:nvGrpSpPr>
            <p:grpSpPr>
              <a:xfrm>
                <a:off x="4657272" y="1076125"/>
                <a:ext cx="316306" cy="647110"/>
                <a:chOff x="4654874" y="2485058"/>
                <a:chExt cx="297254" cy="647110"/>
              </a:xfrm>
            </p:grpSpPr>
            <p:cxnSp>
              <p:nvCxnSpPr>
                <p:cNvPr id="30" name="Straight Connector 29">
                  <a:extLst>
                    <a:ext uri="{FF2B5EF4-FFF2-40B4-BE49-F238E27FC236}">
                      <a16:creationId xmlns:a16="http://schemas.microsoft.com/office/drawing/2014/main" id="{16F1B09A-6C1C-49B0-B86E-DE200D1B5ECD}"/>
                    </a:ext>
                  </a:extLst>
                </p:cNvPr>
                <p:cNvCxnSpPr>
                  <a:cxnSpLocks/>
                </p:cNvCxnSpPr>
                <p:nvPr/>
              </p:nvCxnSpPr>
              <p:spPr>
                <a:xfrm>
                  <a:off x="4799949" y="2723101"/>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tar: 5 Points 31">
                  <a:extLst>
                    <a:ext uri="{FF2B5EF4-FFF2-40B4-BE49-F238E27FC236}">
                      <a16:creationId xmlns:a16="http://schemas.microsoft.com/office/drawing/2014/main" id="{B0427930-F202-4DC6-87CE-AFC2D6D78941}"/>
                    </a:ext>
                  </a:extLst>
                </p:cNvPr>
                <p:cNvSpPr/>
                <p:nvPr/>
              </p:nvSpPr>
              <p:spPr>
                <a:xfrm>
                  <a:off x="4674493" y="248505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9A79672-3271-4D65-84FD-A5C1D2743A08}"/>
                    </a:ext>
                  </a:extLst>
                </p:cNvPr>
                <p:cNvSpPr txBox="1"/>
                <p:nvPr/>
              </p:nvSpPr>
              <p:spPr>
                <a:xfrm>
                  <a:off x="4654874" y="2941392"/>
                  <a:ext cx="297254" cy="190776"/>
                </a:xfrm>
                <a:prstGeom prst="rect">
                  <a:avLst/>
                </a:prstGeom>
                <a:noFill/>
              </p:spPr>
              <p:txBody>
                <a:bodyPr wrap="square" rtlCol="0">
                  <a:spAutoFit/>
                </a:bodyPr>
                <a:lstStyle/>
                <a:p>
                  <a:r>
                    <a:rPr lang="en-US" sz="1000" b="1" dirty="0"/>
                    <a:t>2029</a:t>
                  </a:r>
                </a:p>
              </p:txBody>
            </p:sp>
          </p:grpSp>
          <p:sp>
            <p:nvSpPr>
              <p:cNvPr id="27" name="Wave 26">
                <a:extLst>
                  <a:ext uri="{FF2B5EF4-FFF2-40B4-BE49-F238E27FC236}">
                    <a16:creationId xmlns:a16="http://schemas.microsoft.com/office/drawing/2014/main" id="{49BAA613-A948-41B6-B60A-5CC03DD5714B}"/>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2031</a:t>
                </a:r>
              </a:p>
            </p:txBody>
          </p:sp>
        </p:grpSp>
        <p:sp>
          <p:nvSpPr>
            <p:cNvPr id="23" name="TextBox 22">
              <a:extLst>
                <a:ext uri="{FF2B5EF4-FFF2-40B4-BE49-F238E27FC236}">
                  <a16:creationId xmlns:a16="http://schemas.microsoft.com/office/drawing/2014/main" id="{E28BF8C4-5C32-4CC7-9886-CA0B367CA418}"/>
                </a:ext>
              </a:extLst>
            </p:cNvPr>
            <p:cNvSpPr txBox="1"/>
            <p:nvPr/>
          </p:nvSpPr>
          <p:spPr>
            <a:xfrm>
              <a:off x="4232538" y="5544387"/>
              <a:ext cx="893635" cy="251923"/>
            </a:xfrm>
            <a:prstGeom prst="rect">
              <a:avLst/>
            </a:prstGeom>
            <a:noFill/>
          </p:spPr>
          <p:txBody>
            <a:bodyPr wrap="square" rtlCol="0">
              <a:spAutoFit/>
            </a:bodyPr>
            <a:lstStyle/>
            <a:p>
              <a:r>
                <a:rPr lang="en-US" sz="1000" b="1" dirty="0"/>
                <a:t>LIFE SPAN</a:t>
              </a:r>
            </a:p>
          </p:txBody>
        </p:sp>
      </p:grpSp>
      <p:cxnSp>
        <p:nvCxnSpPr>
          <p:cNvPr id="34" name="Straight Connector 33">
            <a:extLst>
              <a:ext uri="{FF2B5EF4-FFF2-40B4-BE49-F238E27FC236}">
                <a16:creationId xmlns:a16="http://schemas.microsoft.com/office/drawing/2014/main" id="{9B01AFD5-5346-49B1-8CEE-83D24595A6CD}"/>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23A7F0D-8051-43CE-8D77-A3873D711D59}"/>
              </a:ext>
            </a:extLst>
          </p:cNvPr>
          <p:cNvSpPr txBox="1"/>
          <p:nvPr/>
        </p:nvSpPr>
        <p:spPr>
          <a:xfrm>
            <a:off x="303373" y="3275111"/>
            <a:ext cx="6330692" cy="2677656"/>
          </a:xfrm>
          <a:prstGeom prst="rect">
            <a:avLst/>
          </a:prstGeom>
          <a:noFill/>
        </p:spPr>
        <p:txBody>
          <a:bodyPr wrap="square" rtlCol="0">
            <a:spAutoFit/>
          </a:bodyPr>
          <a:lstStyle/>
          <a:p>
            <a:r>
              <a:rPr lang="en-US" sz="1400" b="1" u="sng" dirty="0"/>
              <a:t>Mechanic’s Assessment:</a:t>
            </a:r>
          </a:p>
          <a:p>
            <a:endParaRPr lang="en-US" sz="1400" b="1" u="sng" dirty="0"/>
          </a:p>
          <a:p>
            <a:pPr marL="285750" indent="-285750">
              <a:buFont typeface="Arial" panose="020B0604020202020204" pitchFamily="34" charset="0"/>
              <a:buChar char="•"/>
            </a:pPr>
            <a:r>
              <a:rPr lang="en-US" sz="1400" b="1" dirty="0"/>
              <a:t>Overall, no real issues</a:t>
            </a:r>
          </a:p>
          <a:p>
            <a:pPr marL="285750" indent="-285750">
              <a:buFont typeface="Arial" panose="020B0604020202020204" pitchFamily="34" charset="0"/>
              <a:buChar char="•"/>
            </a:pPr>
            <a:r>
              <a:rPr lang="en-US" sz="1400" b="1" dirty="0"/>
              <a:t>Need to keep up on preventive maintenance</a:t>
            </a:r>
          </a:p>
          <a:p>
            <a:pPr marL="285750" indent="-285750">
              <a:buFont typeface="Arial" panose="020B0604020202020204" pitchFamily="34" charset="0"/>
              <a:buChar char="•"/>
            </a:pPr>
            <a:r>
              <a:rPr lang="en-US" sz="1400" b="1" dirty="0"/>
              <a:t>This is an extensive piece of equipment to replace</a:t>
            </a:r>
          </a:p>
          <a:p>
            <a:pPr marL="285750" indent="-285750">
              <a:buFont typeface="Arial" panose="020B0604020202020204" pitchFamily="34" charset="0"/>
              <a:buChar char="•"/>
            </a:pPr>
            <a:r>
              <a:rPr lang="en-US" sz="1400" b="1" dirty="0"/>
              <a:t>Every effort to keep this piece of equipment in top</a:t>
            </a:r>
          </a:p>
          <a:p>
            <a:r>
              <a:rPr lang="en-US" sz="1400" b="1" dirty="0"/>
              <a:t>       working condition will be made because of the cost</a:t>
            </a:r>
          </a:p>
          <a:p>
            <a:r>
              <a:rPr lang="en-US" sz="1400" b="1" dirty="0"/>
              <a:t>       of replacement. The Trackless is more effective and</a:t>
            </a:r>
          </a:p>
          <a:p>
            <a:r>
              <a:rPr lang="en-US" sz="1400" b="1" dirty="0"/>
              <a:t>       efficient at clearing sidewalks, so as we add more</a:t>
            </a:r>
          </a:p>
          <a:p>
            <a:r>
              <a:rPr lang="en-US" sz="1400" b="1" dirty="0"/>
              <a:t>       linear feet of sidewalks, it makes this piece of equipment even more important</a:t>
            </a:r>
          </a:p>
          <a:p>
            <a:endParaRPr lang="en-US" sz="1400" b="1" u="sng" dirty="0"/>
          </a:p>
          <a:p>
            <a:pPr marL="285750" indent="-285750">
              <a:buFont typeface="Arial" panose="020B0604020202020204" pitchFamily="34" charset="0"/>
              <a:buChar char="•"/>
            </a:pPr>
            <a:endParaRPr lang="en-US" sz="1400" b="1" u="sng" dirty="0"/>
          </a:p>
        </p:txBody>
      </p:sp>
      <p:pic>
        <p:nvPicPr>
          <p:cNvPr id="4" name="Picture 3" descr="A yellow vehicle with a window&#10;&#10;Description automatically generated with medium confidence">
            <a:extLst>
              <a:ext uri="{FF2B5EF4-FFF2-40B4-BE49-F238E27FC236}">
                <a16:creationId xmlns:a16="http://schemas.microsoft.com/office/drawing/2014/main" id="{48BF7E65-FC26-D0CB-29A7-64FE5312C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0495" y="737582"/>
            <a:ext cx="4179942" cy="4320304"/>
          </a:xfrm>
          <a:prstGeom prst="rect">
            <a:avLst/>
          </a:prstGeom>
        </p:spPr>
      </p:pic>
    </p:spTree>
    <p:extLst>
      <p:ext uri="{BB962C8B-B14F-4D97-AF65-F5344CB8AC3E}">
        <p14:creationId xmlns:p14="http://schemas.microsoft.com/office/powerpoint/2010/main" val="2305059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XXXX BOBCAT SKID STEER</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90"/>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248588"/>
            <a:ext cx="3888166" cy="2031325"/>
          </a:xfrm>
          <a:prstGeom prst="rect">
            <a:avLst/>
          </a:prstGeom>
          <a:noFill/>
        </p:spPr>
        <p:txBody>
          <a:bodyPr wrap="square" rtlCol="0">
            <a:spAutoFit/>
          </a:bodyPr>
          <a:lstStyle/>
          <a:p>
            <a:r>
              <a:rPr lang="en-US" sz="1400" b="1" dirty="0"/>
              <a:t>MAKE: </a:t>
            </a:r>
            <a:r>
              <a:rPr lang="en-US" sz="1400" dirty="0"/>
              <a:t>Bobcat</a:t>
            </a:r>
          </a:p>
          <a:p>
            <a:r>
              <a:rPr lang="en-US" sz="1400" b="1" dirty="0"/>
              <a:t>MODEL:</a:t>
            </a:r>
            <a:r>
              <a:rPr lang="en-US" sz="1400" dirty="0"/>
              <a:t> S185</a:t>
            </a:r>
          </a:p>
          <a:p>
            <a:r>
              <a:rPr lang="en-US" sz="1400" b="1" dirty="0"/>
              <a:t>YEAR:</a:t>
            </a:r>
            <a:r>
              <a:rPr lang="en-US" sz="1400" dirty="0"/>
              <a:t> 2005</a:t>
            </a:r>
          </a:p>
          <a:p>
            <a:r>
              <a:rPr lang="en-US" sz="1400" b="1" dirty="0"/>
              <a:t>AGE:</a:t>
            </a:r>
            <a:r>
              <a:rPr lang="en-US" sz="1400" dirty="0"/>
              <a:t> 19 YRS</a:t>
            </a:r>
          </a:p>
          <a:p>
            <a:r>
              <a:rPr lang="en-US" sz="1400" b="1" dirty="0"/>
              <a:t>HOURS: </a:t>
            </a:r>
            <a:r>
              <a:rPr lang="en-US" sz="1400" b="1" dirty="0">
                <a:highlight>
                  <a:srgbClr val="FFFF00"/>
                </a:highlight>
              </a:rPr>
              <a:t>XX</a:t>
            </a:r>
            <a:endParaRPr lang="en-US" sz="1400" dirty="0">
              <a:highlight>
                <a:srgbClr val="FFFF00"/>
              </a:highlight>
            </a:endParaRPr>
          </a:p>
          <a:p>
            <a:r>
              <a:rPr lang="en-US" sz="1400" b="1" dirty="0"/>
              <a:t>AVG LIFE SPAN:  </a:t>
            </a:r>
            <a:r>
              <a:rPr lang="en-US" sz="1400" dirty="0"/>
              <a:t>20 YRS</a:t>
            </a:r>
          </a:p>
          <a:p>
            <a:r>
              <a:rPr lang="en-US" sz="1400" b="1" dirty="0"/>
              <a:t>CLASSIFICATION: </a:t>
            </a:r>
            <a:r>
              <a:rPr lang="en-US" sz="1400" b="1" dirty="0">
                <a:solidFill>
                  <a:srgbClr val="FF0000"/>
                </a:solidFill>
              </a:rPr>
              <a:t>Special Use/Multi-Purpose</a:t>
            </a:r>
          </a:p>
          <a:p>
            <a:endParaRPr lang="en-US" sz="1400" dirty="0"/>
          </a:p>
          <a:p>
            <a:endParaRPr lang="en-US" sz="1400" b="1" dirty="0"/>
          </a:p>
        </p:txBody>
      </p:sp>
      <p:grpSp>
        <p:nvGrpSpPr>
          <p:cNvPr id="21" name="Group 20">
            <a:extLst>
              <a:ext uri="{FF2B5EF4-FFF2-40B4-BE49-F238E27FC236}">
                <a16:creationId xmlns:a16="http://schemas.microsoft.com/office/drawing/2014/main" id="{7E157821-5B92-4505-BC85-A761F0B5845B}"/>
              </a:ext>
            </a:extLst>
          </p:cNvPr>
          <p:cNvGrpSpPr/>
          <p:nvPr/>
        </p:nvGrpSpPr>
        <p:grpSpPr>
          <a:xfrm>
            <a:off x="1922129" y="5814981"/>
            <a:ext cx="5299776" cy="961142"/>
            <a:chOff x="1922129" y="5544387"/>
            <a:chExt cx="5299776" cy="961142"/>
          </a:xfrm>
        </p:grpSpPr>
        <p:grpSp>
          <p:nvGrpSpPr>
            <p:cNvPr id="22" name="Group 21">
              <a:extLst>
                <a:ext uri="{FF2B5EF4-FFF2-40B4-BE49-F238E27FC236}">
                  <a16:creationId xmlns:a16="http://schemas.microsoft.com/office/drawing/2014/main" id="{4ACFB74E-CF0E-4AA4-BB54-67D512C79828}"/>
                </a:ext>
              </a:extLst>
            </p:cNvPr>
            <p:cNvGrpSpPr/>
            <p:nvPr/>
          </p:nvGrpSpPr>
          <p:grpSpPr>
            <a:xfrm>
              <a:off x="1922129" y="5670349"/>
              <a:ext cx="5299776" cy="835180"/>
              <a:chOff x="2677676" y="1076125"/>
              <a:chExt cx="3127153" cy="647110"/>
            </a:xfrm>
          </p:grpSpPr>
          <p:sp>
            <p:nvSpPr>
              <p:cNvPr id="24" name="Arrow: Right 23">
                <a:extLst>
                  <a:ext uri="{FF2B5EF4-FFF2-40B4-BE49-F238E27FC236}">
                    <a16:creationId xmlns:a16="http://schemas.microsoft.com/office/drawing/2014/main" id="{B1374C46-C733-431E-82D5-2163D79A6753}"/>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24CD449-AE66-4ACE-873F-55844C040697}"/>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2005</a:t>
                </a:r>
              </a:p>
            </p:txBody>
          </p:sp>
          <p:grpSp>
            <p:nvGrpSpPr>
              <p:cNvPr id="26" name="Group 25">
                <a:extLst>
                  <a:ext uri="{FF2B5EF4-FFF2-40B4-BE49-F238E27FC236}">
                    <a16:creationId xmlns:a16="http://schemas.microsoft.com/office/drawing/2014/main" id="{A63DBEC8-73CD-4E23-AC3E-F9739C29C64A}"/>
                  </a:ext>
                </a:extLst>
              </p:cNvPr>
              <p:cNvGrpSpPr/>
              <p:nvPr/>
            </p:nvGrpSpPr>
            <p:grpSpPr>
              <a:xfrm>
                <a:off x="4832196" y="1076125"/>
                <a:ext cx="317443" cy="647110"/>
                <a:chOff x="4819372" y="2485058"/>
                <a:chExt cx="298329" cy="647110"/>
              </a:xfrm>
            </p:grpSpPr>
            <p:cxnSp>
              <p:nvCxnSpPr>
                <p:cNvPr id="30" name="Straight Connector 29">
                  <a:extLst>
                    <a:ext uri="{FF2B5EF4-FFF2-40B4-BE49-F238E27FC236}">
                      <a16:creationId xmlns:a16="http://schemas.microsoft.com/office/drawing/2014/main" id="{16F1B09A-6C1C-49B0-B86E-DE200D1B5ECD}"/>
                    </a:ext>
                  </a:extLst>
                </p:cNvPr>
                <p:cNvCxnSpPr>
                  <a:cxnSpLocks/>
                </p:cNvCxnSpPr>
                <p:nvPr/>
              </p:nvCxnSpPr>
              <p:spPr>
                <a:xfrm>
                  <a:off x="4939657" y="2723101"/>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tar: 5 Points 31">
                  <a:extLst>
                    <a:ext uri="{FF2B5EF4-FFF2-40B4-BE49-F238E27FC236}">
                      <a16:creationId xmlns:a16="http://schemas.microsoft.com/office/drawing/2014/main" id="{B0427930-F202-4DC6-87CE-AFC2D6D78941}"/>
                    </a:ext>
                  </a:extLst>
                </p:cNvPr>
                <p:cNvSpPr/>
                <p:nvPr/>
              </p:nvSpPr>
              <p:spPr>
                <a:xfrm>
                  <a:off x="4819372" y="248505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9A79672-3271-4D65-84FD-A5C1D2743A08}"/>
                    </a:ext>
                  </a:extLst>
                </p:cNvPr>
                <p:cNvSpPr txBox="1"/>
                <p:nvPr/>
              </p:nvSpPr>
              <p:spPr>
                <a:xfrm>
                  <a:off x="4820447" y="2941392"/>
                  <a:ext cx="297254" cy="190776"/>
                </a:xfrm>
                <a:prstGeom prst="rect">
                  <a:avLst/>
                </a:prstGeom>
                <a:noFill/>
              </p:spPr>
              <p:txBody>
                <a:bodyPr wrap="square" rtlCol="0">
                  <a:spAutoFit/>
                </a:bodyPr>
                <a:lstStyle/>
                <a:p>
                  <a:r>
                    <a:rPr lang="en-US" sz="1000" b="1" dirty="0"/>
                    <a:t>2028</a:t>
                  </a:r>
                </a:p>
              </p:txBody>
            </p:sp>
          </p:grpSp>
          <p:sp>
            <p:nvSpPr>
              <p:cNvPr id="27" name="Wave 26">
                <a:extLst>
                  <a:ext uri="{FF2B5EF4-FFF2-40B4-BE49-F238E27FC236}">
                    <a16:creationId xmlns:a16="http://schemas.microsoft.com/office/drawing/2014/main" id="{49BAA613-A948-41B6-B60A-5CC03DD5714B}"/>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2030</a:t>
                </a:r>
              </a:p>
            </p:txBody>
          </p:sp>
        </p:grpSp>
        <p:sp>
          <p:nvSpPr>
            <p:cNvPr id="23" name="TextBox 22">
              <a:extLst>
                <a:ext uri="{FF2B5EF4-FFF2-40B4-BE49-F238E27FC236}">
                  <a16:creationId xmlns:a16="http://schemas.microsoft.com/office/drawing/2014/main" id="{E28BF8C4-5C32-4CC7-9886-CA0B367CA418}"/>
                </a:ext>
              </a:extLst>
            </p:cNvPr>
            <p:cNvSpPr txBox="1"/>
            <p:nvPr/>
          </p:nvSpPr>
          <p:spPr>
            <a:xfrm>
              <a:off x="4232538" y="5544387"/>
              <a:ext cx="893635" cy="251923"/>
            </a:xfrm>
            <a:prstGeom prst="rect">
              <a:avLst/>
            </a:prstGeom>
            <a:noFill/>
          </p:spPr>
          <p:txBody>
            <a:bodyPr wrap="square" rtlCol="0">
              <a:spAutoFit/>
            </a:bodyPr>
            <a:lstStyle/>
            <a:p>
              <a:r>
                <a:rPr lang="en-US" sz="1000" b="1" dirty="0"/>
                <a:t>LIFE SPAN</a:t>
              </a:r>
            </a:p>
          </p:txBody>
        </p:sp>
      </p:grpSp>
      <p:cxnSp>
        <p:nvCxnSpPr>
          <p:cNvPr id="34" name="Straight Connector 33">
            <a:extLst>
              <a:ext uri="{FF2B5EF4-FFF2-40B4-BE49-F238E27FC236}">
                <a16:creationId xmlns:a16="http://schemas.microsoft.com/office/drawing/2014/main" id="{9B01AFD5-5346-49B1-8CEE-83D24595A6CD}"/>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23A7F0D-8051-43CE-8D77-A3873D711D59}"/>
              </a:ext>
            </a:extLst>
          </p:cNvPr>
          <p:cNvSpPr txBox="1"/>
          <p:nvPr/>
        </p:nvSpPr>
        <p:spPr>
          <a:xfrm>
            <a:off x="303373" y="3275111"/>
            <a:ext cx="6330692" cy="1600438"/>
          </a:xfrm>
          <a:prstGeom prst="rect">
            <a:avLst/>
          </a:prstGeom>
          <a:noFill/>
        </p:spPr>
        <p:txBody>
          <a:bodyPr wrap="square" rtlCol="0">
            <a:spAutoFit/>
          </a:bodyPr>
          <a:lstStyle/>
          <a:p>
            <a:r>
              <a:rPr lang="en-US" sz="1400" b="1" u="sng" dirty="0"/>
              <a:t>Mechanic’s Assessment:</a:t>
            </a:r>
          </a:p>
          <a:p>
            <a:endParaRPr lang="en-US" sz="1400" b="1" u="sng" dirty="0"/>
          </a:p>
          <a:p>
            <a:pPr marL="285750" indent="-285750">
              <a:buFont typeface="Arial" panose="020B0604020202020204" pitchFamily="34" charset="0"/>
              <a:buChar char="•"/>
            </a:pPr>
            <a:r>
              <a:rPr lang="en-US" sz="1400" b="1" dirty="0"/>
              <a:t>Overall, no real issues</a:t>
            </a:r>
          </a:p>
          <a:p>
            <a:pPr marL="285750" indent="-285750">
              <a:buFont typeface="Arial" panose="020B0604020202020204" pitchFamily="34" charset="0"/>
              <a:buChar char="•"/>
            </a:pPr>
            <a:r>
              <a:rPr lang="en-US" sz="1400" b="1" dirty="0"/>
              <a:t>Need to keep up on preventive maintenance</a:t>
            </a:r>
          </a:p>
          <a:p>
            <a:pPr marL="285750" indent="-285750">
              <a:buFont typeface="Arial" panose="020B0604020202020204" pitchFamily="34" charset="0"/>
              <a:buChar char="•"/>
            </a:pPr>
            <a:r>
              <a:rPr lang="en-US" sz="1400" b="1" dirty="0"/>
              <a:t>Sandblasted and partially primed &amp; painted in 2023</a:t>
            </a:r>
          </a:p>
          <a:p>
            <a:endParaRPr lang="en-US" sz="1400" b="1" u="sng" dirty="0"/>
          </a:p>
          <a:p>
            <a:pPr marL="285750" indent="-285750">
              <a:buFont typeface="Arial" panose="020B0604020202020204" pitchFamily="34" charset="0"/>
              <a:buChar char="•"/>
            </a:pPr>
            <a:endParaRPr lang="en-US" sz="1400" b="1" u="sng" dirty="0"/>
          </a:p>
        </p:txBody>
      </p:sp>
      <p:pic>
        <p:nvPicPr>
          <p:cNvPr id="1026" name="Picture 2">
            <a:extLst>
              <a:ext uri="{FF2B5EF4-FFF2-40B4-BE49-F238E27FC236}">
                <a16:creationId xmlns:a16="http://schemas.microsoft.com/office/drawing/2014/main" id="{81D5B9CE-4AC5-06B8-098E-8BA5E1E33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66" y="776793"/>
            <a:ext cx="4820473" cy="297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42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2001 NEW HOLLAND MOWER TRACTOR</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90"/>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248588"/>
            <a:ext cx="3888166" cy="2031325"/>
          </a:xfrm>
          <a:prstGeom prst="rect">
            <a:avLst/>
          </a:prstGeom>
          <a:noFill/>
        </p:spPr>
        <p:txBody>
          <a:bodyPr wrap="square" rtlCol="0">
            <a:spAutoFit/>
          </a:bodyPr>
          <a:lstStyle/>
          <a:p>
            <a:r>
              <a:rPr lang="en-US" sz="1400" b="1" dirty="0"/>
              <a:t>MAKE: New Holland</a:t>
            </a:r>
            <a:endParaRPr lang="en-US" sz="1400" dirty="0"/>
          </a:p>
          <a:p>
            <a:r>
              <a:rPr lang="en-US" sz="1400" b="1" dirty="0"/>
              <a:t>MODEL:</a:t>
            </a:r>
            <a:r>
              <a:rPr lang="en-US" sz="1400" dirty="0"/>
              <a:t> TS100</a:t>
            </a:r>
          </a:p>
          <a:p>
            <a:r>
              <a:rPr lang="en-US" sz="1400" b="1" dirty="0"/>
              <a:t>YEAR:</a:t>
            </a:r>
            <a:r>
              <a:rPr lang="en-US" sz="1400" dirty="0"/>
              <a:t> 2001</a:t>
            </a:r>
          </a:p>
          <a:p>
            <a:r>
              <a:rPr lang="en-US" sz="1400" b="1" dirty="0"/>
              <a:t>AGE:</a:t>
            </a:r>
            <a:r>
              <a:rPr lang="en-US" sz="1400" dirty="0"/>
              <a:t> 23 YRS</a:t>
            </a:r>
          </a:p>
          <a:p>
            <a:r>
              <a:rPr lang="en-US" sz="1400" b="1" dirty="0"/>
              <a:t>HOURS: </a:t>
            </a:r>
            <a:r>
              <a:rPr lang="en-US" sz="1400" b="1" dirty="0">
                <a:solidFill>
                  <a:srgbClr val="FF0000"/>
                </a:solidFill>
              </a:rPr>
              <a:t>3,893</a:t>
            </a:r>
            <a:endParaRPr lang="en-US" sz="1400" dirty="0">
              <a:solidFill>
                <a:srgbClr val="FF0000"/>
              </a:solidFill>
            </a:endParaRPr>
          </a:p>
          <a:p>
            <a:r>
              <a:rPr lang="en-US" sz="1400" b="1" dirty="0"/>
              <a:t>AVG LIFE SPAN:  </a:t>
            </a:r>
            <a:r>
              <a:rPr lang="en-US" sz="1400" dirty="0"/>
              <a:t>20 YRS</a:t>
            </a:r>
          </a:p>
          <a:p>
            <a:r>
              <a:rPr lang="en-US" sz="1400" b="1" dirty="0"/>
              <a:t>CLASSIFICATION: </a:t>
            </a:r>
            <a:r>
              <a:rPr lang="en-US" sz="1400" b="1" dirty="0">
                <a:solidFill>
                  <a:srgbClr val="FF0000"/>
                </a:solidFill>
              </a:rPr>
              <a:t>Special Use/Multi-Purpose</a:t>
            </a:r>
          </a:p>
          <a:p>
            <a:endParaRPr lang="en-US" sz="1400" dirty="0"/>
          </a:p>
          <a:p>
            <a:endParaRPr lang="en-US" sz="1400" b="1" dirty="0"/>
          </a:p>
        </p:txBody>
      </p:sp>
      <p:grpSp>
        <p:nvGrpSpPr>
          <p:cNvPr id="21" name="Group 20">
            <a:extLst>
              <a:ext uri="{FF2B5EF4-FFF2-40B4-BE49-F238E27FC236}">
                <a16:creationId xmlns:a16="http://schemas.microsoft.com/office/drawing/2014/main" id="{7E157821-5B92-4505-BC85-A761F0B5845B}"/>
              </a:ext>
            </a:extLst>
          </p:cNvPr>
          <p:cNvGrpSpPr/>
          <p:nvPr/>
        </p:nvGrpSpPr>
        <p:grpSpPr>
          <a:xfrm>
            <a:off x="1922129" y="5814981"/>
            <a:ext cx="5299776" cy="961142"/>
            <a:chOff x="1922129" y="5544387"/>
            <a:chExt cx="5299776" cy="961142"/>
          </a:xfrm>
        </p:grpSpPr>
        <p:grpSp>
          <p:nvGrpSpPr>
            <p:cNvPr id="22" name="Group 21">
              <a:extLst>
                <a:ext uri="{FF2B5EF4-FFF2-40B4-BE49-F238E27FC236}">
                  <a16:creationId xmlns:a16="http://schemas.microsoft.com/office/drawing/2014/main" id="{4ACFB74E-CF0E-4AA4-BB54-67D512C79828}"/>
                </a:ext>
              </a:extLst>
            </p:cNvPr>
            <p:cNvGrpSpPr/>
            <p:nvPr/>
          </p:nvGrpSpPr>
          <p:grpSpPr>
            <a:xfrm>
              <a:off x="1922129" y="5670349"/>
              <a:ext cx="5299776" cy="835180"/>
              <a:chOff x="2677676" y="1076125"/>
              <a:chExt cx="3127153" cy="647110"/>
            </a:xfrm>
          </p:grpSpPr>
          <p:sp>
            <p:nvSpPr>
              <p:cNvPr id="24" name="Arrow: Right 23">
                <a:extLst>
                  <a:ext uri="{FF2B5EF4-FFF2-40B4-BE49-F238E27FC236}">
                    <a16:creationId xmlns:a16="http://schemas.microsoft.com/office/drawing/2014/main" id="{B1374C46-C733-431E-82D5-2163D79A6753}"/>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24CD449-AE66-4ACE-873F-55844C040697}"/>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2001</a:t>
                </a:r>
              </a:p>
            </p:txBody>
          </p:sp>
          <p:grpSp>
            <p:nvGrpSpPr>
              <p:cNvPr id="26" name="Group 25">
                <a:extLst>
                  <a:ext uri="{FF2B5EF4-FFF2-40B4-BE49-F238E27FC236}">
                    <a16:creationId xmlns:a16="http://schemas.microsoft.com/office/drawing/2014/main" id="{A63DBEC8-73CD-4E23-AC3E-F9739C29C64A}"/>
                  </a:ext>
                </a:extLst>
              </p:cNvPr>
              <p:cNvGrpSpPr/>
              <p:nvPr/>
            </p:nvGrpSpPr>
            <p:grpSpPr>
              <a:xfrm>
                <a:off x="4832196" y="1076125"/>
                <a:ext cx="317443" cy="647110"/>
                <a:chOff x="4819372" y="2485058"/>
                <a:chExt cx="298329" cy="647110"/>
              </a:xfrm>
            </p:grpSpPr>
            <p:cxnSp>
              <p:nvCxnSpPr>
                <p:cNvPr id="30" name="Straight Connector 29">
                  <a:extLst>
                    <a:ext uri="{FF2B5EF4-FFF2-40B4-BE49-F238E27FC236}">
                      <a16:creationId xmlns:a16="http://schemas.microsoft.com/office/drawing/2014/main" id="{16F1B09A-6C1C-49B0-B86E-DE200D1B5ECD}"/>
                    </a:ext>
                  </a:extLst>
                </p:cNvPr>
                <p:cNvCxnSpPr>
                  <a:cxnSpLocks/>
                </p:cNvCxnSpPr>
                <p:nvPr/>
              </p:nvCxnSpPr>
              <p:spPr>
                <a:xfrm>
                  <a:off x="4939657" y="2723101"/>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tar: 5 Points 31">
                  <a:extLst>
                    <a:ext uri="{FF2B5EF4-FFF2-40B4-BE49-F238E27FC236}">
                      <a16:creationId xmlns:a16="http://schemas.microsoft.com/office/drawing/2014/main" id="{B0427930-F202-4DC6-87CE-AFC2D6D78941}"/>
                    </a:ext>
                  </a:extLst>
                </p:cNvPr>
                <p:cNvSpPr/>
                <p:nvPr/>
              </p:nvSpPr>
              <p:spPr>
                <a:xfrm>
                  <a:off x="4819372" y="248505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9A79672-3271-4D65-84FD-A5C1D2743A08}"/>
                    </a:ext>
                  </a:extLst>
                </p:cNvPr>
                <p:cNvSpPr txBox="1"/>
                <p:nvPr/>
              </p:nvSpPr>
              <p:spPr>
                <a:xfrm>
                  <a:off x="4820447" y="2941392"/>
                  <a:ext cx="297254" cy="190776"/>
                </a:xfrm>
                <a:prstGeom prst="rect">
                  <a:avLst/>
                </a:prstGeom>
                <a:noFill/>
              </p:spPr>
              <p:txBody>
                <a:bodyPr wrap="square" rtlCol="0">
                  <a:spAutoFit/>
                </a:bodyPr>
                <a:lstStyle/>
                <a:p>
                  <a:r>
                    <a:rPr lang="en-US" sz="1000" b="1" dirty="0"/>
                    <a:t>2030</a:t>
                  </a:r>
                </a:p>
              </p:txBody>
            </p:sp>
          </p:grpSp>
          <p:sp>
            <p:nvSpPr>
              <p:cNvPr id="27" name="Wave 26">
                <a:extLst>
                  <a:ext uri="{FF2B5EF4-FFF2-40B4-BE49-F238E27FC236}">
                    <a16:creationId xmlns:a16="http://schemas.microsoft.com/office/drawing/2014/main" id="{49BAA613-A948-41B6-B60A-5CC03DD5714B}"/>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2032</a:t>
                </a:r>
              </a:p>
            </p:txBody>
          </p:sp>
        </p:grpSp>
        <p:sp>
          <p:nvSpPr>
            <p:cNvPr id="23" name="TextBox 22">
              <a:extLst>
                <a:ext uri="{FF2B5EF4-FFF2-40B4-BE49-F238E27FC236}">
                  <a16:creationId xmlns:a16="http://schemas.microsoft.com/office/drawing/2014/main" id="{E28BF8C4-5C32-4CC7-9886-CA0B367CA418}"/>
                </a:ext>
              </a:extLst>
            </p:cNvPr>
            <p:cNvSpPr txBox="1"/>
            <p:nvPr/>
          </p:nvSpPr>
          <p:spPr>
            <a:xfrm>
              <a:off x="4232538" y="5544387"/>
              <a:ext cx="893635" cy="251923"/>
            </a:xfrm>
            <a:prstGeom prst="rect">
              <a:avLst/>
            </a:prstGeom>
            <a:noFill/>
          </p:spPr>
          <p:txBody>
            <a:bodyPr wrap="square" rtlCol="0">
              <a:spAutoFit/>
            </a:bodyPr>
            <a:lstStyle/>
            <a:p>
              <a:r>
                <a:rPr lang="en-US" sz="1000" b="1" dirty="0"/>
                <a:t>LIFE SPAN</a:t>
              </a:r>
            </a:p>
          </p:txBody>
        </p:sp>
      </p:grpSp>
      <p:cxnSp>
        <p:nvCxnSpPr>
          <p:cNvPr id="34" name="Straight Connector 33">
            <a:extLst>
              <a:ext uri="{FF2B5EF4-FFF2-40B4-BE49-F238E27FC236}">
                <a16:creationId xmlns:a16="http://schemas.microsoft.com/office/drawing/2014/main" id="{9B01AFD5-5346-49B1-8CEE-83D24595A6CD}"/>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23A7F0D-8051-43CE-8D77-A3873D711D59}"/>
              </a:ext>
            </a:extLst>
          </p:cNvPr>
          <p:cNvSpPr txBox="1"/>
          <p:nvPr/>
        </p:nvSpPr>
        <p:spPr>
          <a:xfrm>
            <a:off x="303373" y="3275111"/>
            <a:ext cx="6330692" cy="1600438"/>
          </a:xfrm>
          <a:prstGeom prst="rect">
            <a:avLst/>
          </a:prstGeom>
          <a:noFill/>
        </p:spPr>
        <p:txBody>
          <a:bodyPr wrap="square" rtlCol="0">
            <a:spAutoFit/>
          </a:bodyPr>
          <a:lstStyle/>
          <a:p>
            <a:r>
              <a:rPr lang="en-US" sz="1400" b="1" u="sng" dirty="0"/>
              <a:t>Mechanic’s Assessment:</a:t>
            </a:r>
          </a:p>
          <a:p>
            <a:endParaRPr lang="en-US" sz="1400" b="1" u="sng" dirty="0"/>
          </a:p>
          <a:p>
            <a:pPr marL="285750" indent="-285750">
              <a:buFont typeface="Arial" panose="020B0604020202020204" pitchFamily="34" charset="0"/>
              <a:buChar char="•"/>
            </a:pPr>
            <a:r>
              <a:rPr lang="en-US" sz="1400" b="1" dirty="0"/>
              <a:t>Constant maintenance issues</a:t>
            </a:r>
          </a:p>
          <a:p>
            <a:pPr marL="285750" indent="-285750">
              <a:buFont typeface="Arial" panose="020B0604020202020204" pitchFamily="34" charset="0"/>
              <a:buChar char="•"/>
            </a:pPr>
            <a:r>
              <a:rPr lang="en-US" sz="1400" b="1" dirty="0"/>
              <a:t>Need to keep up on preventive maintenance</a:t>
            </a:r>
          </a:p>
          <a:p>
            <a:pPr marL="285750" indent="-285750">
              <a:buFont typeface="Arial" panose="020B0604020202020204" pitchFamily="34" charset="0"/>
              <a:buChar char="•"/>
            </a:pPr>
            <a:r>
              <a:rPr lang="en-US" sz="1400" b="1" dirty="0"/>
              <a:t>Needs approximately $9,000 in repairs to the mower arm and controls.</a:t>
            </a:r>
          </a:p>
          <a:p>
            <a:endParaRPr lang="en-US" sz="1400" b="1" u="sng" dirty="0"/>
          </a:p>
          <a:p>
            <a:pPr marL="285750" indent="-285750">
              <a:buFont typeface="Arial" panose="020B0604020202020204" pitchFamily="34" charset="0"/>
              <a:buChar char="•"/>
            </a:pPr>
            <a:endParaRPr lang="en-US" sz="1400" b="1" u="sng" dirty="0"/>
          </a:p>
        </p:txBody>
      </p:sp>
      <p:pic>
        <p:nvPicPr>
          <p:cNvPr id="2052" name="Picture 4" descr="New Holland T6 Tractors - Andrew Symons">
            <a:extLst>
              <a:ext uri="{FF2B5EF4-FFF2-40B4-BE49-F238E27FC236}">
                <a16:creationId xmlns:a16="http://schemas.microsoft.com/office/drawing/2014/main" id="{99147043-D10B-CCD9-2135-4EC8C9DD2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5388" y="668732"/>
            <a:ext cx="4333529" cy="325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521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1985 INTERNATIONAL (WATER TRUCK)</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90"/>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248588"/>
            <a:ext cx="3020419" cy="2354491"/>
          </a:xfrm>
          <a:prstGeom prst="rect">
            <a:avLst/>
          </a:prstGeom>
          <a:noFill/>
        </p:spPr>
        <p:txBody>
          <a:bodyPr wrap="square" rtlCol="0">
            <a:spAutoFit/>
          </a:bodyPr>
          <a:lstStyle/>
          <a:p>
            <a:r>
              <a:rPr lang="en-US" sz="1400" b="1" dirty="0"/>
              <a:t>MAKE: International</a:t>
            </a:r>
            <a:endParaRPr lang="en-US" sz="1400" dirty="0"/>
          </a:p>
          <a:p>
            <a:r>
              <a:rPr lang="en-US" sz="1400" b="1" dirty="0"/>
              <a:t>MODEL:</a:t>
            </a:r>
            <a:r>
              <a:rPr lang="en-US" sz="1400" dirty="0"/>
              <a:t> S1700</a:t>
            </a:r>
          </a:p>
          <a:p>
            <a:r>
              <a:rPr lang="en-US" sz="1400" b="1" dirty="0"/>
              <a:t>YEAR:</a:t>
            </a:r>
            <a:r>
              <a:rPr lang="en-US" sz="1400" dirty="0"/>
              <a:t> 1985</a:t>
            </a:r>
          </a:p>
          <a:p>
            <a:r>
              <a:rPr lang="en-US" sz="1400" b="1" dirty="0"/>
              <a:t>AGE:</a:t>
            </a:r>
            <a:r>
              <a:rPr lang="en-US" sz="1400" dirty="0"/>
              <a:t> </a:t>
            </a:r>
            <a:r>
              <a:rPr lang="en-US" sz="1400" b="1" dirty="0">
                <a:solidFill>
                  <a:srgbClr val="FF0000"/>
                </a:solidFill>
              </a:rPr>
              <a:t>38 YRS</a:t>
            </a:r>
          </a:p>
          <a:p>
            <a:r>
              <a:rPr lang="en-US" sz="1400" b="1" dirty="0"/>
              <a:t>MILES: </a:t>
            </a:r>
            <a:r>
              <a:rPr lang="en-US" sz="1400" dirty="0"/>
              <a:t>155,200</a:t>
            </a:r>
          </a:p>
          <a:p>
            <a:r>
              <a:rPr lang="en-US" sz="1400" b="1" dirty="0"/>
              <a:t>AVG LIFE SPAN:  </a:t>
            </a:r>
            <a:r>
              <a:rPr lang="en-US" sz="1400" dirty="0"/>
              <a:t>20 YRS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CLASSIFICATION: </a:t>
            </a:r>
            <a:r>
              <a:rPr lang="en-US" sz="1400" b="1" dirty="0">
                <a:solidFill>
                  <a:srgbClr val="FF0000"/>
                </a:solidFill>
                <a:latin typeface="Calibri" panose="020F0502020204030204"/>
              </a:rPr>
              <a:t>Special Use</a:t>
            </a:r>
            <a:endPar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endParaRPr>
          </a:p>
          <a:p>
            <a:endPar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050" b="1" dirty="0"/>
          </a:p>
          <a:p>
            <a:endParaRPr lang="en-US" sz="1400" dirty="0"/>
          </a:p>
          <a:p>
            <a:endParaRPr lang="en-US" sz="1400" b="1" dirty="0"/>
          </a:p>
        </p:txBody>
      </p:sp>
      <p:grpSp>
        <p:nvGrpSpPr>
          <p:cNvPr id="21" name="Group 20">
            <a:extLst>
              <a:ext uri="{FF2B5EF4-FFF2-40B4-BE49-F238E27FC236}">
                <a16:creationId xmlns:a16="http://schemas.microsoft.com/office/drawing/2014/main" id="{7E157821-5B92-4505-BC85-A761F0B5845B}"/>
              </a:ext>
            </a:extLst>
          </p:cNvPr>
          <p:cNvGrpSpPr/>
          <p:nvPr/>
        </p:nvGrpSpPr>
        <p:grpSpPr>
          <a:xfrm>
            <a:off x="1922129" y="5814981"/>
            <a:ext cx="5299776" cy="961142"/>
            <a:chOff x="1922129" y="5544387"/>
            <a:chExt cx="5299776" cy="961142"/>
          </a:xfrm>
        </p:grpSpPr>
        <p:grpSp>
          <p:nvGrpSpPr>
            <p:cNvPr id="22" name="Group 21">
              <a:extLst>
                <a:ext uri="{FF2B5EF4-FFF2-40B4-BE49-F238E27FC236}">
                  <a16:creationId xmlns:a16="http://schemas.microsoft.com/office/drawing/2014/main" id="{4ACFB74E-CF0E-4AA4-BB54-67D512C79828}"/>
                </a:ext>
              </a:extLst>
            </p:cNvPr>
            <p:cNvGrpSpPr/>
            <p:nvPr/>
          </p:nvGrpSpPr>
          <p:grpSpPr>
            <a:xfrm>
              <a:off x="1922129" y="5670349"/>
              <a:ext cx="5299776" cy="835180"/>
              <a:chOff x="2677676" y="1076125"/>
              <a:chExt cx="3127153" cy="647110"/>
            </a:xfrm>
          </p:grpSpPr>
          <p:sp>
            <p:nvSpPr>
              <p:cNvPr id="24" name="Arrow: Right 23">
                <a:extLst>
                  <a:ext uri="{FF2B5EF4-FFF2-40B4-BE49-F238E27FC236}">
                    <a16:creationId xmlns:a16="http://schemas.microsoft.com/office/drawing/2014/main" id="{B1374C46-C733-431E-82D5-2163D79A6753}"/>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24CD449-AE66-4ACE-873F-55844C040697}"/>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1985</a:t>
                </a:r>
              </a:p>
            </p:txBody>
          </p:sp>
          <p:grpSp>
            <p:nvGrpSpPr>
              <p:cNvPr id="26" name="Group 25">
                <a:extLst>
                  <a:ext uri="{FF2B5EF4-FFF2-40B4-BE49-F238E27FC236}">
                    <a16:creationId xmlns:a16="http://schemas.microsoft.com/office/drawing/2014/main" id="{A63DBEC8-73CD-4E23-AC3E-F9739C29C64A}"/>
                  </a:ext>
                </a:extLst>
              </p:cNvPr>
              <p:cNvGrpSpPr/>
              <p:nvPr/>
            </p:nvGrpSpPr>
            <p:grpSpPr>
              <a:xfrm>
                <a:off x="4931235" y="1076125"/>
                <a:ext cx="317440" cy="647110"/>
                <a:chOff x="4912509" y="2485058"/>
                <a:chExt cx="298330" cy="647110"/>
              </a:xfrm>
            </p:grpSpPr>
            <p:cxnSp>
              <p:nvCxnSpPr>
                <p:cNvPr id="30" name="Straight Connector 29">
                  <a:extLst>
                    <a:ext uri="{FF2B5EF4-FFF2-40B4-BE49-F238E27FC236}">
                      <a16:creationId xmlns:a16="http://schemas.microsoft.com/office/drawing/2014/main" id="{16F1B09A-6C1C-49B0-B86E-DE200D1B5ECD}"/>
                    </a:ext>
                  </a:extLst>
                </p:cNvPr>
                <p:cNvCxnSpPr>
                  <a:cxnSpLocks/>
                </p:cNvCxnSpPr>
                <p:nvPr/>
              </p:nvCxnSpPr>
              <p:spPr>
                <a:xfrm>
                  <a:off x="5027620" y="2723101"/>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tar: 5 Points 31">
                  <a:extLst>
                    <a:ext uri="{FF2B5EF4-FFF2-40B4-BE49-F238E27FC236}">
                      <a16:creationId xmlns:a16="http://schemas.microsoft.com/office/drawing/2014/main" id="{B0427930-F202-4DC6-87CE-AFC2D6D78941}"/>
                    </a:ext>
                  </a:extLst>
                </p:cNvPr>
                <p:cNvSpPr/>
                <p:nvPr/>
              </p:nvSpPr>
              <p:spPr>
                <a:xfrm>
                  <a:off x="4912509" y="248505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9A79672-3271-4D65-84FD-A5C1D2743A08}"/>
                    </a:ext>
                  </a:extLst>
                </p:cNvPr>
                <p:cNvSpPr txBox="1"/>
                <p:nvPr/>
              </p:nvSpPr>
              <p:spPr>
                <a:xfrm>
                  <a:off x="4913585" y="2941392"/>
                  <a:ext cx="297254" cy="190776"/>
                </a:xfrm>
                <a:prstGeom prst="rect">
                  <a:avLst/>
                </a:prstGeom>
                <a:noFill/>
              </p:spPr>
              <p:txBody>
                <a:bodyPr wrap="square" rtlCol="0">
                  <a:spAutoFit/>
                </a:bodyPr>
                <a:lstStyle/>
                <a:p>
                  <a:r>
                    <a:rPr lang="en-US" sz="1000" b="1" dirty="0"/>
                    <a:t>TBD</a:t>
                  </a:r>
                </a:p>
              </p:txBody>
            </p:sp>
          </p:grpSp>
          <p:sp>
            <p:nvSpPr>
              <p:cNvPr id="27" name="Wave 26">
                <a:extLst>
                  <a:ext uri="{FF2B5EF4-FFF2-40B4-BE49-F238E27FC236}">
                    <a16:creationId xmlns:a16="http://schemas.microsoft.com/office/drawing/2014/main" id="{49BAA613-A948-41B6-B60A-5CC03DD5714B}"/>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Remove</a:t>
                </a:r>
              </a:p>
            </p:txBody>
          </p:sp>
        </p:grpSp>
        <p:sp>
          <p:nvSpPr>
            <p:cNvPr id="23" name="TextBox 22">
              <a:extLst>
                <a:ext uri="{FF2B5EF4-FFF2-40B4-BE49-F238E27FC236}">
                  <a16:creationId xmlns:a16="http://schemas.microsoft.com/office/drawing/2014/main" id="{E28BF8C4-5C32-4CC7-9886-CA0B367CA418}"/>
                </a:ext>
              </a:extLst>
            </p:cNvPr>
            <p:cNvSpPr txBox="1"/>
            <p:nvPr/>
          </p:nvSpPr>
          <p:spPr>
            <a:xfrm>
              <a:off x="4232538" y="5544387"/>
              <a:ext cx="893635" cy="251923"/>
            </a:xfrm>
            <a:prstGeom prst="rect">
              <a:avLst/>
            </a:prstGeom>
            <a:noFill/>
          </p:spPr>
          <p:txBody>
            <a:bodyPr wrap="square" rtlCol="0">
              <a:spAutoFit/>
            </a:bodyPr>
            <a:lstStyle/>
            <a:p>
              <a:r>
                <a:rPr lang="en-US" sz="1000" b="1" dirty="0"/>
                <a:t>LIFE SPAN</a:t>
              </a:r>
            </a:p>
          </p:txBody>
        </p:sp>
      </p:grpSp>
      <p:cxnSp>
        <p:nvCxnSpPr>
          <p:cNvPr id="34" name="Straight Connector 33">
            <a:extLst>
              <a:ext uri="{FF2B5EF4-FFF2-40B4-BE49-F238E27FC236}">
                <a16:creationId xmlns:a16="http://schemas.microsoft.com/office/drawing/2014/main" id="{9B01AFD5-5346-49B1-8CEE-83D24595A6CD}"/>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23A7F0D-8051-43CE-8D77-A3873D711D59}"/>
              </a:ext>
            </a:extLst>
          </p:cNvPr>
          <p:cNvSpPr txBox="1"/>
          <p:nvPr/>
        </p:nvSpPr>
        <p:spPr>
          <a:xfrm>
            <a:off x="303373" y="3275111"/>
            <a:ext cx="6330692" cy="954107"/>
          </a:xfrm>
          <a:prstGeom prst="rect">
            <a:avLst/>
          </a:prstGeom>
          <a:noFill/>
        </p:spPr>
        <p:txBody>
          <a:bodyPr wrap="square" rtlCol="0">
            <a:spAutoFit/>
          </a:bodyPr>
          <a:lstStyle/>
          <a:p>
            <a:r>
              <a:rPr lang="en-US" sz="1400" b="1" u="sng" dirty="0"/>
              <a:t>Mechanic’s Assessment:</a:t>
            </a:r>
          </a:p>
          <a:p>
            <a:endParaRPr lang="en-US" sz="1400" b="1" u="sng" dirty="0"/>
          </a:p>
          <a:p>
            <a:pPr marL="285750" indent="-285750">
              <a:buFont typeface="Arial" panose="020B0604020202020204" pitchFamily="34" charset="0"/>
              <a:buChar char="•"/>
            </a:pPr>
            <a:r>
              <a:rPr lang="en-US" sz="1400" b="1" dirty="0"/>
              <a:t>Overall, no real issues</a:t>
            </a:r>
          </a:p>
          <a:p>
            <a:pPr marL="285750" indent="-285750">
              <a:buFont typeface="Arial" panose="020B0604020202020204" pitchFamily="34" charset="0"/>
              <a:buChar char="•"/>
            </a:pPr>
            <a:r>
              <a:rPr lang="en-US" sz="1400" b="1" dirty="0"/>
              <a:t>Need to keep up on preventive maintenance</a:t>
            </a:r>
          </a:p>
        </p:txBody>
      </p:sp>
      <p:pic>
        <p:nvPicPr>
          <p:cNvPr id="4" name="Picture 3" descr="A white truck parked on a road&#10;&#10;Description automatically generated">
            <a:extLst>
              <a:ext uri="{FF2B5EF4-FFF2-40B4-BE49-F238E27FC236}">
                <a16:creationId xmlns:a16="http://schemas.microsoft.com/office/drawing/2014/main" id="{39AE15C4-6DCD-7D62-1727-FFCC2EF50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652" y="965812"/>
            <a:ext cx="5234473" cy="2794423"/>
          </a:xfrm>
          <a:prstGeom prst="rect">
            <a:avLst/>
          </a:prstGeom>
        </p:spPr>
      </p:pic>
      <p:sp>
        <p:nvSpPr>
          <p:cNvPr id="5" name="TextBox 4">
            <a:extLst>
              <a:ext uri="{FF2B5EF4-FFF2-40B4-BE49-F238E27FC236}">
                <a16:creationId xmlns:a16="http://schemas.microsoft.com/office/drawing/2014/main" id="{0E148640-D59B-99C3-9469-45AC62F6C130}"/>
              </a:ext>
            </a:extLst>
          </p:cNvPr>
          <p:cNvSpPr txBox="1"/>
          <p:nvPr/>
        </p:nvSpPr>
        <p:spPr>
          <a:xfrm>
            <a:off x="297146" y="4313920"/>
            <a:ext cx="8115334" cy="1169551"/>
          </a:xfrm>
          <a:prstGeom prst="rect">
            <a:avLst/>
          </a:prstGeom>
          <a:noFill/>
        </p:spPr>
        <p:txBody>
          <a:bodyPr wrap="square" rtlCol="0">
            <a:spAutoFit/>
          </a:bodyPr>
          <a:lstStyle/>
          <a:p>
            <a:r>
              <a:rPr lang="en-US" sz="1400" b="1" u="sng" dirty="0" err="1"/>
              <a:t>Replacment</a:t>
            </a:r>
            <a:r>
              <a:rPr lang="en-US" sz="1400" b="1" u="sng" dirty="0"/>
              <a:t>:</a:t>
            </a:r>
          </a:p>
          <a:p>
            <a:endParaRPr lang="en-US" sz="1400" b="1" u="sng" dirty="0"/>
          </a:p>
          <a:p>
            <a:pPr marL="285750" indent="-285750">
              <a:buFont typeface="Arial" panose="020B0604020202020204" pitchFamily="34" charset="0"/>
              <a:buChar char="•"/>
            </a:pPr>
            <a:r>
              <a:rPr lang="en-US" sz="1400" b="1" dirty="0"/>
              <a:t>Do not replace with a new truck. Operate until no longer safe or roadworthy. </a:t>
            </a:r>
          </a:p>
          <a:p>
            <a:pPr marL="285750" indent="-285750">
              <a:buFont typeface="Arial" panose="020B0604020202020204" pitchFamily="34" charset="0"/>
              <a:buChar char="•"/>
            </a:pPr>
            <a:r>
              <a:rPr lang="en-US" sz="1400" b="1" dirty="0"/>
              <a:t>Buy a used truck to replace it or use an on-hand truck in the summer to haul the water tank for wet roads during grading operations or to apply calcium chloride.</a:t>
            </a:r>
          </a:p>
        </p:txBody>
      </p:sp>
    </p:spTree>
    <p:extLst>
      <p:ext uri="{BB962C8B-B14F-4D97-AF65-F5344CB8AC3E}">
        <p14:creationId xmlns:p14="http://schemas.microsoft.com/office/powerpoint/2010/main" val="3413050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XXXX WOOD CHIPPER</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90"/>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248588"/>
            <a:ext cx="3888166" cy="1815882"/>
          </a:xfrm>
          <a:prstGeom prst="rect">
            <a:avLst/>
          </a:prstGeom>
          <a:noFill/>
        </p:spPr>
        <p:txBody>
          <a:bodyPr wrap="square" rtlCol="0">
            <a:spAutoFit/>
          </a:bodyPr>
          <a:lstStyle/>
          <a:p>
            <a:r>
              <a:rPr lang="en-US" sz="1400" b="1" dirty="0"/>
              <a:t>MAKE: Bartlett</a:t>
            </a:r>
            <a:endParaRPr lang="en-US" sz="1400" dirty="0"/>
          </a:p>
          <a:p>
            <a:r>
              <a:rPr lang="en-US" sz="1400" b="1" dirty="0"/>
              <a:t>MODEL:</a:t>
            </a:r>
            <a:r>
              <a:rPr lang="en-US" sz="1400" dirty="0"/>
              <a:t> </a:t>
            </a:r>
          </a:p>
          <a:p>
            <a:r>
              <a:rPr lang="en-US" sz="1400" b="1" dirty="0"/>
              <a:t>YEAR:</a:t>
            </a:r>
            <a:r>
              <a:rPr lang="en-US" sz="1400" dirty="0"/>
              <a:t> </a:t>
            </a:r>
            <a:r>
              <a:rPr lang="en-US" sz="1400" dirty="0">
                <a:highlight>
                  <a:srgbClr val="FFFF00"/>
                </a:highlight>
              </a:rPr>
              <a:t>XXXX</a:t>
            </a:r>
          </a:p>
          <a:p>
            <a:r>
              <a:rPr lang="en-US" sz="1400" b="1" dirty="0"/>
              <a:t>AGE:</a:t>
            </a:r>
            <a:r>
              <a:rPr lang="en-US" sz="1400" dirty="0"/>
              <a:t> </a:t>
            </a:r>
            <a:r>
              <a:rPr lang="en-US" sz="1400" dirty="0">
                <a:highlight>
                  <a:srgbClr val="FFFF00"/>
                </a:highlight>
              </a:rPr>
              <a:t>X</a:t>
            </a:r>
            <a:r>
              <a:rPr lang="en-US" sz="1400" dirty="0"/>
              <a:t> YRS</a:t>
            </a:r>
          </a:p>
          <a:p>
            <a:r>
              <a:rPr lang="en-US" sz="1400" b="1" dirty="0"/>
              <a:t>HOURS: </a:t>
            </a:r>
            <a:r>
              <a:rPr lang="en-US" sz="1400" dirty="0">
                <a:highlight>
                  <a:srgbClr val="FFFF00"/>
                </a:highlight>
              </a:rPr>
              <a:t>XX</a:t>
            </a:r>
          </a:p>
          <a:p>
            <a:r>
              <a:rPr lang="en-US" sz="1400" b="1" dirty="0"/>
              <a:t>AVG LIFE SPAN:  </a:t>
            </a:r>
            <a:r>
              <a:rPr lang="en-US" sz="1400" dirty="0"/>
              <a:t>20 YRS</a:t>
            </a:r>
            <a:endParaRPr lang="en-US" sz="1050" b="1" dirty="0"/>
          </a:p>
          <a:p>
            <a:r>
              <a:rPr lang="en-US" sz="1400" b="1" dirty="0"/>
              <a:t>CLASSIFICATION: </a:t>
            </a:r>
            <a:r>
              <a:rPr lang="en-US" sz="1400" b="1" dirty="0">
                <a:solidFill>
                  <a:srgbClr val="FF0000"/>
                </a:solidFill>
              </a:rPr>
              <a:t>Specialty Use</a:t>
            </a:r>
          </a:p>
          <a:p>
            <a:endParaRPr lang="en-US" sz="1400" b="1" dirty="0"/>
          </a:p>
        </p:txBody>
      </p:sp>
      <p:grpSp>
        <p:nvGrpSpPr>
          <p:cNvPr id="21" name="Group 20">
            <a:extLst>
              <a:ext uri="{FF2B5EF4-FFF2-40B4-BE49-F238E27FC236}">
                <a16:creationId xmlns:a16="http://schemas.microsoft.com/office/drawing/2014/main" id="{7E157821-5B92-4505-BC85-A761F0B5845B}"/>
              </a:ext>
            </a:extLst>
          </p:cNvPr>
          <p:cNvGrpSpPr/>
          <p:nvPr/>
        </p:nvGrpSpPr>
        <p:grpSpPr>
          <a:xfrm>
            <a:off x="1922129" y="5814981"/>
            <a:ext cx="5299776" cy="961142"/>
            <a:chOff x="1922129" y="5544387"/>
            <a:chExt cx="5299776" cy="961142"/>
          </a:xfrm>
        </p:grpSpPr>
        <p:grpSp>
          <p:nvGrpSpPr>
            <p:cNvPr id="22" name="Group 21">
              <a:extLst>
                <a:ext uri="{FF2B5EF4-FFF2-40B4-BE49-F238E27FC236}">
                  <a16:creationId xmlns:a16="http://schemas.microsoft.com/office/drawing/2014/main" id="{4ACFB74E-CF0E-4AA4-BB54-67D512C79828}"/>
                </a:ext>
              </a:extLst>
            </p:cNvPr>
            <p:cNvGrpSpPr/>
            <p:nvPr/>
          </p:nvGrpSpPr>
          <p:grpSpPr>
            <a:xfrm>
              <a:off x="1922129" y="5670349"/>
              <a:ext cx="5299776" cy="835180"/>
              <a:chOff x="2677676" y="1076125"/>
              <a:chExt cx="3127153" cy="647110"/>
            </a:xfrm>
          </p:grpSpPr>
          <p:sp>
            <p:nvSpPr>
              <p:cNvPr id="24" name="Arrow: Right 23">
                <a:extLst>
                  <a:ext uri="{FF2B5EF4-FFF2-40B4-BE49-F238E27FC236}">
                    <a16:creationId xmlns:a16="http://schemas.microsoft.com/office/drawing/2014/main" id="{B1374C46-C733-431E-82D5-2163D79A6753}"/>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24CD449-AE66-4ACE-873F-55844C040697}"/>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2014</a:t>
                </a:r>
              </a:p>
            </p:txBody>
          </p:sp>
          <p:grpSp>
            <p:nvGrpSpPr>
              <p:cNvPr id="26" name="Group 25">
                <a:extLst>
                  <a:ext uri="{FF2B5EF4-FFF2-40B4-BE49-F238E27FC236}">
                    <a16:creationId xmlns:a16="http://schemas.microsoft.com/office/drawing/2014/main" id="{A63DBEC8-73CD-4E23-AC3E-F9739C29C64A}"/>
                  </a:ext>
                </a:extLst>
              </p:cNvPr>
              <p:cNvGrpSpPr/>
              <p:nvPr/>
            </p:nvGrpSpPr>
            <p:grpSpPr>
              <a:xfrm>
                <a:off x="4761770" y="1076125"/>
                <a:ext cx="316299" cy="647110"/>
                <a:chOff x="4753187" y="2485058"/>
                <a:chExt cx="297254" cy="647110"/>
              </a:xfrm>
            </p:grpSpPr>
            <p:cxnSp>
              <p:nvCxnSpPr>
                <p:cNvPr id="30" name="Straight Connector 29">
                  <a:extLst>
                    <a:ext uri="{FF2B5EF4-FFF2-40B4-BE49-F238E27FC236}">
                      <a16:creationId xmlns:a16="http://schemas.microsoft.com/office/drawing/2014/main" id="{16F1B09A-6C1C-49B0-B86E-DE200D1B5ECD}"/>
                    </a:ext>
                  </a:extLst>
                </p:cNvPr>
                <p:cNvCxnSpPr>
                  <a:cxnSpLocks/>
                </p:cNvCxnSpPr>
                <p:nvPr/>
              </p:nvCxnSpPr>
              <p:spPr>
                <a:xfrm>
                  <a:off x="4882736" y="2723101"/>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tar: 5 Points 31">
                  <a:extLst>
                    <a:ext uri="{FF2B5EF4-FFF2-40B4-BE49-F238E27FC236}">
                      <a16:creationId xmlns:a16="http://schemas.microsoft.com/office/drawing/2014/main" id="{B0427930-F202-4DC6-87CE-AFC2D6D78941}"/>
                    </a:ext>
                  </a:extLst>
                </p:cNvPr>
                <p:cNvSpPr/>
                <p:nvPr/>
              </p:nvSpPr>
              <p:spPr>
                <a:xfrm>
                  <a:off x="4772805" y="248505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9A79672-3271-4D65-84FD-A5C1D2743A08}"/>
                    </a:ext>
                  </a:extLst>
                </p:cNvPr>
                <p:cNvSpPr txBox="1"/>
                <p:nvPr/>
              </p:nvSpPr>
              <p:spPr>
                <a:xfrm>
                  <a:off x="4753187" y="2941392"/>
                  <a:ext cx="297254" cy="190776"/>
                </a:xfrm>
                <a:prstGeom prst="rect">
                  <a:avLst/>
                </a:prstGeom>
                <a:noFill/>
              </p:spPr>
              <p:txBody>
                <a:bodyPr wrap="square" rtlCol="0">
                  <a:spAutoFit/>
                </a:bodyPr>
                <a:lstStyle/>
                <a:p>
                  <a:r>
                    <a:rPr lang="en-US" sz="1000" b="1" dirty="0"/>
                    <a:t>2029</a:t>
                  </a:r>
                </a:p>
              </p:txBody>
            </p:sp>
          </p:grpSp>
          <p:sp>
            <p:nvSpPr>
              <p:cNvPr id="27" name="Wave 26">
                <a:extLst>
                  <a:ext uri="{FF2B5EF4-FFF2-40B4-BE49-F238E27FC236}">
                    <a16:creationId xmlns:a16="http://schemas.microsoft.com/office/drawing/2014/main" id="{49BAA613-A948-41B6-B60A-5CC03DD5714B}"/>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2030</a:t>
                </a:r>
              </a:p>
            </p:txBody>
          </p:sp>
        </p:grpSp>
        <p:sp>
          <p:nvSpPr>
            <p:cNvPr id="23" name="TextBox 22">
              <a:extLst>
                <a:ext uri="{FF2B5EF4-FFF2-40B4-BE49-F238E27FC236}">
                  <a16:creationId xmlns:a16="http://schemas.microsoft.com/office/drawing/2014/main" id="{E28BF8C4-5C32-4CC7-9886-CA0B367CA418}"/>
                </a:ext>
              </a:extLst>
            </p:cNvPr>
            <p:cNvSpPr txBox="1"/>
            <p:nvPr/>
          </p:nvSpPr>
          <p:spPr>
            <a:xfrm>
              <a:off x="4232538" y="5544387"/>
              <a:ext cx="893635" cy="251923"/>
            </a:xfrm>
            <a:prstGeom prst="rect">
              <a:avLst/>
            </a:prstGeom>
            <a:noFill/>
          </p:spPr>
          <p:txBody>
            <a:bodyPr wrap="square" rtlCol="0">
              <a:spAutoFit/>
            </a:bodyPr>
            <a:lstStyle/>
            <a:p>
              <a:r>
                <a:rPr lang="en-US" sz="1000" b="1" dirty="0"/>
                <a:t>LIFE SPAN</a:t>
              </a:r>
            </a:p>
          </p:txBody>
        </p:sp>
      </p:grpSp>
      <p:cxnSp>
        <p:nvCxnSpPr>
          <p:cNvPr id="34" name="Straight Connector 33">
            <a:extLst>
              <a:ext uri="{FF2B5EF4-FFF2-40B4-BE49-F238E27FC236}">
                <a16:creationId xmlns:a16="http://schemas.microsoft.com/office/drawing/2014/main" id="{9B01AFD5-5346-49B1-8CEE-83D24595A6CD}"/>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23A7F0D-8051-43CE-8D77-A3873D711D59}"/>
              </a:ext>
            </a:extLst>
          </p:cNvPr>
          <p:cNvSpPr txBox="1"/>
          <p:nvPr/>
        </p:nvSpPr>
        <p:spPr>
          <a:xfrm>
            <a:off x="303373" y="3275111"/>
            <a:ext cx="6330692" cy="1600438"/>
          </a:xfrm>
          <a:prstGeom prst="rect">
            <a:avLst/>
          </a:prstGeom>
          <a:noFill/>
        </p:spPr>
        <p:txBody>
          <a:bodyPr wrap="square" rtlCol="0">
            <a:spAutoFit/>
          </a:bodyPr>
          <a:lstStyle/>
          <a:p>
            <a:r>
              <a:rPr lang="en-US" sz="1400" b="1" u="sng" dirty="0"/>
              <a:t>Mechanic’s Assessment:</a:t>
            </a:r>
          </a:p>
          <a:p>
            <a:endParaRPr lang="en-US" sz="1400" b="1" u="sng" dirty="0"/>
          </a:p>
          <a:p>
            <a:pPr marL="285750" indent="-285750">
              <a:buFont typeface="Arial" panose="020B0604020202020204" pitchFamily="34" charset="0"/>
              <a:buChar char="•"/>
            </a:pPr>
            <a:r>
              <a:rPr lang="en-US" sz="1400" b="1" dirty="0"/>
              <a:t>Overall, no real issues</a:t>
            </a:r>
          </a:p>
          <a:p>
            <a:pPr marL="285750" indent="-285750">
              <a:buFont typeface="Arial" panose="020B0604020202020204" pitchFamily="34" charset="0"/>
              <a:buChar char="•"/>
            </a:pPr>
            <a:r>
              <a:rPr lang="en-US" sz="1400" b="1" dirty="0"/>
              <a:t>Need to keep up on preventive maintenance</a:t>
            </a:r>
          </a:p>
          <a:p>
            <a:pPr marL="285750" indent="-285750">
              <a:buFont typeface="Arial" panose="020B0604020202020204" pitchFamily="34" charset="0"/>
              <a:buChar char="•"/>
            </a:pPr>
            <a:r>
              <a:rPr lang="en-US" sz="1400" b="1" dirty="0"/>
              <a:t>Needs new teeth/blades at the end of the 2024 summer maintenance season</a:t>
            </a:r>
          </a:p>
          <a:p>
            <a:endParaRPr lang="en-US" sz="1400" b="1" u="sng" dirty="0"/>
          </a:p>
          <a:p>
            <a:pPr marL="285750" indent="-285750">
              <a:buFont typeface="Arial" panose="020B0604020202020204" pitchFamily="34" charset="0"/>
              <a:buChar char="•"/>
            </a:pPr>
            <a:endParaRPr lang="en-US" sz="1400" b="1" u="sng" dirty="0"/>
          </a:p>
        </p:txBody>
      </p:sp>
      <p:pic>
        <p:nvPicPr>
          <p:cNvPr id="4" name="Picture 3" descr="A yellow machine under a canopy&#10;&#10;Description automatically generated">
            <a:extLst>
              <a:ext uri="{FF2B5EF4-FFF2-40B4-BE49-F238E27FC236}">
                <a16:creationId xmlns:a16="http://schemas.microsoft.com/office/drawing/2014/main" id="{333BC557-1D30-1702-C72A-3D972219B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2401" y="678583"/>
            <a:ext cx="4702328" cy="3347420"/>
          </a:xfrm>
          <a:prstGeom prst="rect">
            <a:avLst/>
          </a:prstGeom>
        </p:spPr>
      </p:pic>
    </p:spTree>
    <p:extLst>
      <p:ext uri="{BB962C8B-B14F-4D97-AF65-F5344CB8AC3E}">
        <p14:creationId xmlns:p14="http://schemas.microsoft.com/office/powerpoint/2010/main" val="1270302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2021 FORD F-250 P/U</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90"/>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248588"/>
            <a:ext cx="3888166" cy="2031325"/>
          </a:xfrm>
          <a:prstGeom prst="rect">
            <a:avLst/>
          </a:prstGeom>
          <a:noFill/>
        </p:spPr>
        <p:txBody>
          <a:bodyPr wrap="square" rtlCol="0">
            <a:spAutoFit/>
          </a:bodyPr>
          <a:lstStyle/>
          <a:p>
            <a:r>
              <a:rPr lang="en-US" sz="1400" b="1" dirty="0"/>
              <a:t>MAKE: Ford</a:t>
            </a:r>
            <a:endParaRPr lang="en-US" sz="1400" dirty="0"/>
          </a:p>
          <a:p>
            <a:r>
              <a:rPr lang="en-US" sz="1400" b="1" dirty="0"/>
              <a:t>MODEL:</a:t>
            </a:r>
            <a:r>
              <a:rPr lang="en-US" sz="1400" dirty="0"/>
              <a:t> F-250 Quad Cab</a:t>
            </a:r>
          </a:p>
          <a:p>
            <a:r>
              <a:rPr lang="en-US" sz="1400" b="1" dirty="0"/>
              <a:t>YEAR:</a:t>
            </a:r>
            <a:r>
              <a:rPr lang="en-US" sz="1400" dirty="0"/>
              <a:t> 2021</a:t>
            </a:r>
          </a:p>
          <a:p>
            <a:r>
              <a:rPr lang="en-US" sz="1400" b="1" dirty="0"/>
              <a:t>AGE:</a:t>
            </a:r>
            <a:r>
              <a:rPr lang="en-US" sz="1400" dirty="0"/>
              <a:t> 3 YRS</a:t>
            </a:r>
          </a:p>
          <a:p>
            <a:r>
              <a:rPr lang="en-US" sz="1400" b="1" dirty="0"/>
              <a:t>MILES: </a:t>
            </a:r>
            <a:r>
              <a:rPr lang="en-US" sz="1400" dirty="0"/>
              <a:t>22,350</a:t>
            </a:r>
          </a:p>
          <a:p>
            <a:r>
              <a:rPr lang="en-US" sz="1400" b="1" dirty="0"/>
              <a:t>AVG LIFE SPAN:  </a:t>
            </a:r>
            <a:r>
              <a:rPr lang="en-US" sz="1400" dirty="0"/>
              <a:t>10 YRS</a:t>
            </a:r>
            <a:endParaRPr lang="en-US" sz="1050" b="1" dirty="0"/>
          </a:p>
          <a:p>
            <a:r>
              <a:rPr lang="en-US" sz="1400" b="1" dirty="0"/>
              <a:t>CLASSIFICATION: </a:t>
            </a:r>
            <a:r>
              <a:rPr lang="en-US" sz="1400" dirty="0"/>
              <a:t>Specialty Use &amp;                              Emergency Management</a:t>
            </a:r>
          </a:p>
          <a:p>
            <a:endParaRPr lang="en-US" sz="1400" b="1" dirty="0"/>
          </a:p>
        </p:txBody>
      </p:sp>
      <p:grpSp>
        <p:nvGrpSpPr>
          <p:cNvPr id="21" name="Group 20">
            <a:extLst>
              <a:ext uri="{FF2B5EF4-FFF2-40B4-BE49-F238E27FC236}">
                <a16:creationId xmlns:a16="http://schemas.microsoft.com/office/drawing/2014/main" id="{7E157821-5B92-4505-BC85-A761F0B5845B}"/>
              </a:ext>
            </a:extLst>
          </p:cNvPr>
          <p:cNvGrpSpPr/>
          <p:nvPr/>
        </p:nvGrpSpPr>
        <p:grpSpPr>
          <a:xfrm>
            <a:off x="1922129" y="5814981"/>
            <a:ext cx="5299776" cy="961142"/>
            <a:chOff x="1922129" y="5544387"/>
            <a:chExt cx="5299776" cy="961142"/>
          </a:xfrm>
        </p:grpSpPr>
        <p:grpSp>
          <p:nvGrpSpPr>
            <p:cNvPr id="22" name="Group 21">
              <a:extLst>
                <a:ext uri="{FF2B5EF4-FFF2-40B4-BE49-F238E27FC236}">
                  <a16:creationId xmlns:a16="http://schemas.microsoft.com/office/drawing/2014/main" id="{4ACFB74E-CF0E-4AA4-BB54-67D512C79828}"/>
                </a:ext>
              </a:extLst>
            </p:cNvPr>
            <p:cNvGrpSpPr/>
            <p:nvPr/>
          </p:nvGrpSpPr>
          <p:grpSpPr>
            <a:xfrm>
              <a:off x="1922129" y="5670349"/>
              <a:ext cx="5299776" cy="835180"/>
              <a:chOff x="2677676" y="1076125"/>
              <a:chExt cx="3127153" cy="647110"/>
            </a:xfrm>
          </p:grpSpPr>
          <p:sp>
            <p:nvSpPr>
              <p:cNvPr id="24" name="Arrow: Right 23">
                <a:extLst>
                  <a:ext uri="{FF2B5EF4-FFF2-40B4-BE49-F238E27FC236}">
                    <a16:creationId xmlns:a16="http://schemas.microsoft.com/office/drawing/2014/main" id="{B1374C46-C733-431E-82D5-2163D79A6753}"/>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24CD449-AE66-4ACE-873F-55844C040697}"/>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2021</a:t>
                </a:r>
              </a:p>
            </p:txBody>
          </p:sp>
          <p:grpSp>
            <p:nvGrpSpPr>
              <p:cNvPr id="26" name="Group 25">
                <a:extLst>
                  <a:ext uri="{FF2B5EF4-FFF2-40B4-BE49-F238E27FC236}">
                    <a16:creationId xmlns:a16="http://schemas.microsoft.com/office/drawing/2014/main" id="{A63DBEC8-73CD-4E23-AC3E-F9739C29C64A}"/>
                  </a:ext>
                </a:extLst>
              </p:cNvPr>
              <p:cNvGrpSpPr/>
              <p:nvPr/>
            </p:nvGrpSpPr>
            <p:grpSpPr>
              <a:xfrm>
                <a:off x="4711054" y="1076125"/>
                <a:ext cx="322958" cy="647110"/>
                <a:chOff x="4705539" y="2485058"/>
                <a:chExt cx="303513" cy="647110"/>
              </a:xfrm>
            </p:grpSpPr>
            <p:cxnSp>
              <p:nvCxnSpPr>
                <p:cNvPr id="30" name="Straight Connector 29">
                  <a:extLst>
                    <a:ext uri="{FF2B5EF4-FFF2-40B4-BE49-F238E27FC236}">
                      <a16:creationId xmlns:a16="http://schemas.microsoft.com/office/drawing/2014/main" id="{16F1B09A-6C1C-49B0-B86E-DE200D1B5ECD}"/>
                    </a:ext>
                  </a:extLst>
                </p:cNvPr>
                <p:cNvCxnSpPr>
                  <a:cxnSpLocks/>
                </p:cNvCxnSpPr>
                <p:nvPr/>
              </p:nvCxnSpPr>
              <p:spPr>
                <a:xfrm>
                  <a:off x="4831006" y="2723101"/>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tar: 5 Points 31">
                  <a:extLst>
                    <a:ext uri="{FF2B5EF4-FFF2-40B4-BE49-F238E27FC236}">
                      <a16:creationId xmlns:a16="http://schemas.microsoft.com/office/drawing/2014/main" id="{B0427930-F202-4DC6-87CE-AFC2D6D78941}"/>
                    </a:ext>
                  </a:extLst>
                </p:cNvPr>
                <p:cNvSpPr/>
                <p:nvPr/>
              </p:nvSpPr>
              <p:spPr>
                <a:xfrm>
                  <a:off x="4705539" y="248505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9A79672-3271-4D65-84FD-A5C1D2743A08}"/>
                    </a:ext>
                  </a:extLst>
                </p:cNvPr>
                <p:cNvSpPr txBox="1"/>
                <p:nvPr/>
              </p:nvSpPr>
              <p:spPr>
                <a:xfrm>
                  <a:off x="4711798" y="2941392"/>
                  <a:ext cx="297254" cy="190776"/>
                </a:xfrm>
                <a:prstGeom prst="rect">
                  <a:avLst/>
                </a:prstGeom>
                <a:noFill/>
              </p:spPr>
              <p:txBody>
                <a:bodyPr wrap="square" rtlCol="0">
                  <a:spAutoFit/>
                </a:bodyPr>
                <a:lstStyle/>
                <a:p>
                  <a:r>
                    <a:rPr lang="en-US" sz="1000" b="1" dirty="0"/>
                    <a:t>2029</a:t>
                  </a:r>
                </a:p>
              </p:txBody>
            </p:sp>
          </p:grpSp>
          <p:sp>
            <p:nvSpPr>
              <p:cNvPr id="27" name="Wave 26">
                <a:extLst>
                  <a:ext uri="{FF2B5EF4-FFF2-40B4-BE49-F238E27FC236}">
                    <a16:creationId xmlns:a16="http://schemas.microsoft.com/office/drawing/2014/main" id="{49BAA613-A948-41B6-B60A-5CC03DD5714B}"/>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2031</a:t>
                </a:r>
              </a:p>
            </p:txBody>
          </p:sp>
        </p:grpSp>
        <p:sp>
          <p:nvSpPr>
            <p:cNvPr id="23" name="TextBox 22">
              <a:extLst>
                <a:ext uri="{FF2B5EF4-FFF2-40B4-BE49-F238E27FC236}">
                  <a16:creationId xmlns:a16="http://schemas.microsoft.com/office/drawing/2014/main" id="{E28BF8C4-5C32-4CC7-9886-CA0B367CA418}"/>
                </a:ext>
              </a:extLst>
            </p:cNvPr>
            <p:cNvSpPr txBox="1"/>
            <p:nvPr/>
          </p:nvSpPr>
          <p:spPr>
            <a:xfrm>
              <a:off x="4232538" y="5544387"/>
              <a:ext cx="893635" cy="251923"/>
            </a:xfrm>
            <a:prstGeom prst="rect">
              <a:avLst/>
            </a:prstGeom>
            <a:noFill/>
          </p:spPr>
          <p:txBody>
            <a:bodyPr wrap="square" rtlCol="0">
              <a:spAutoFit/>
            </a:bodyPr>
            <a:lstStyle/>
            <a:p>
              <a:r>
                <a:rPr lang="en-US" sz="1000" b="1" dirty="0"/>
                <a:t>LIFE SPAN</a:t>
              </a:r>
            </a:p>
          </p:txBody>
        </p:sp>
      </p:grpSp>
      <p:cxnSp>
        <p:nvCxnSpPr>
          <p:cNvPr id="34" name="Straight Connector 33">
            <a:extLst>
              <a:ext uri="{FF2B5EF4-FFF2-40B4-BE49-F238E27FC236}">
                <a16:creationId xmlns:a16="http://schemas.microsoft.com/office/drawing/2014/main" id="{9B01AFD5-5346-49B1-8CEE-83D24595A6CD}"/>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23A7F0D-8051-43CE-8D77-A3873D711D59}"/>
              </a:ext>
            </a:extLst>
          </p:cNvPr>
          <p:cNvSpPr txBox="1"/>
          <p:nvPr/>
        </p:nvSpPr>
        <p:spPr>
          <a:xfrm>
            <a:off x="303373" y="3275111"/>
            <a:ext cx="6330692" cy="1384995"/>
          </a:xfrm>
          <a:prstGeom prst="rect">
            <a:avLst/>
          </a:prstGeom>
          <a:noFill/>
        </p:spPr>
        <p:txBody>
          <a:bodyPr wrap="square" rtlCol="0">
            <a:spAutoFit/>
          </a:bodyPr>
          <a:lstStyle/>
          <a:p>
            <a:r>
              <a:rPr lang="en-US" sz="1400" b="1" u="sng" dirty="0"/>
              <a:t>Mechanic’s Assessment:</a:t>
            </a:r>
          </a:p>
          <a:p>
            <a:endParaRPr lang="en-US" sz="1400" b="1" u="sng" dirty="0"/>
          </a:p>
          <a:p>
            <a:pPr marL="285750" indent="-285750">
              <a:buFont typeface="Arial" panose="020B0604020202020204" pitchFamily="34" charset="0"/>
              <a:buChar char="•"/>
            </a:pPr>
            <a:r>
              <a:rPr lang="en-US" sz="1400" b="1" dirty="0"/>
              <a:t>Overall no real issues</a:t>
            </a:r>
          </a:p>
          <a:p>
            <a:pPr marL="285750" indent="-285750">
              <a:buFont typeface="Arial" panose="020B0604020202020204" pitchFamily="34" charset="0"/>
              <a:buChar char="•"/>
            </a:pPr>
            <a:r>
              <a:rPr lang="en-US" sz="1400" b="1" dirty="0"/>
              <a:t>Need to keep up on preventive maintenance</a:t>
            </a:r>
          </a:p>
          <a:p>
            <a:endParaRPr lang="en-US" sz="1400" b="1" u="sng" dirty="0"/>
          </a:p>
          <a:p>
            <a:pPr marL="285750" indent="-285750">
              <a:buFont typeface="Arial" panose="020B0604020202020204" pitchFamily="34" charset="0"/>
              <a:buChar char="•"/>
            </a:pPr>
            <a:endParaRPr lang="en-US" sz="1400" b="1" u="sng" dirty="0"/>
          </a:p>
        </p:txBody>
      </p:sp>
      <p:pic>
        <p:nvPicPr>
          <p:cNvPr id="3" name="Picture 2">
            <a:extLst>
              <a:ext uri="{FF2B5EF4-FFF2-40B4-BE49-F238E27FC236}">
                <a16:creationId xmlns:a16="http://schemas.microsoft.com/office/drawing/2014/main" id="{ED15C13E-6816-F2A2-DC98-9BBB7876DC25}"/>
              </a:ext>
            </a:extLst>
          </p:cNvPr>
          <p:cNvPicPr>
            <a:picLocks noChangeAspect="1"/>
          </p:cNvPicPr>
          <p:nvPr/>
        </p:nvPicPr>
        <p:blipFill>
          <a:blip r:embed="rId2"/>
          <a:stretch>
            <a:fillRect/>
          </a:stretch>
        </p:blipFill>
        <p:spPr>
          <a:xfrm>
            <a:off x="3239559" y="814057"/>
            <a:ext cx="5428579" cy="3074476"/>
          </a:xfrm>
          <a:prstGeom prst="rect">
            <a:avLst/>
          </a:prstGeom>
        </p:spPr>
      </p:pic>
    </p:spTree>
    <p:extLst>
      <p:ext uri="{BB962C8B-B14F-4D97-AF65-F5344CB8AC3E}">
        <p14:creationId xmlns:p14="http://schemas.microsoft.com/office/powerpoint/2010/main" val="2178097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CATERPILLAR GRADER  </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93"/>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332562"/>
            <a:ext cx="3888166" cy="1600438"/>
          </a:xfrm>
          <a:prstGeom prst="rect">
            <a:avLst/>
          </a:prstGeom>
          <a:noFill/>
        </p:spPr>
        <p:txBody>
          <a:bodyPr wrap="square" rtlCol="0">
            <a:spAutoFit/>
          </a:bodyPr>
          <a:lstStyle/>
          <a:p>
            <a:r>
              <a:rPr lang="en-US" sz="1400" b="1" dirty="0"/>
              <a:t>MAKE:</a:t>
            </a:r>
            <a:r>
              <a:rPr lang="en-US" sz="1400" dirty="0"/>
              <a:t> CATERPILLAR</a:t>
            </a:r>
          </a:p>
          <a:p>
            <a:r>
              <a:rPr lang="en-US" sz="1400" b="1" dirty="0"/>
              <a:t>MODEL:</a:t>
            </a:r>
            <a:r>
              <a:rPr lang="en-US" sz="1400" dirty="0"/>
              <a:t> 140G</a:t>
            </a:r>
          </a:p>
          <a:p>
            <a:r>
              <a:rPr lang="en-US" sz="1400" b="1" dirty="0"/>
              <a:t>YEAR:</a:t>
            </a:r>
            <a:r>
              <a:rPr lang="en-US" sz="1400" dirty="0"/>
              <a:t> 1990</a:t>
            </a:r>
          </a:p>
          <a:p>
            <a:r>
              <a:rPr lang="en-US" sz="1400" b="1" dirty="0"/>
              <a:t>AGE:</a:t>
            </a:r>
            <a:r>
              <a:rPr lang="en-US" sz="1400" dirty="0"/>
              <a:t> 33 YRS</a:t>
            </a:r>
          </a:p>
          <a:p>
            <a:r>
              <a:rPr lang="en-US" sz="1400" b="1" dirty="0"/>
              <a:t>HOURS:</a:t>
            </a:r>
            <a:r>
              <a:rPr lang="en-US" sz="1400" dirty="0"/>
              <a:t> 12,800</a:t>
            </a:r>
          </a:p>
          <a:p>
            <a:r>
              <a:rPr lang="en-US" sz="1400" b="1" dirty="0"/>
              <a:t>AVG LIFE SPAN:  </a:t>
            </a:r>
            <a:r>
              <a:rPr lang="en-US" sz="1400" dirty="0"/>
              <a:t>10K HRS / 25 YRS</a:t>
            </a:r>
          </a:p>
          <a:p>
            <a:r>
              <a:rPr lang="en-US" sz="1400" b="1" dirty="0"/>
              <a:t>CLASSIFICATION: </a:t>
            </a:r>
            <a:r>
              <a:rPr lang="en-US" sz="1400" b="1" dirty="0">
                <a:solidFill>
                  <a:srgbClr val="FF0000"/>
                </a:solidFill>
              </a:rPr>
              <a:t>Prime Mover</a:t>
            </a:r>
          </a:p>
        </p:txBody>
      </p:sp>
      <p:grpSp>
        <p:nvGrpSpPr>
          <p:cNvPr id="3" name="Group 2">
            <a:extLst>
              <a:ext uri="{FF2B5EF4-FFF2-40B4-BE49-F238E27FC236}">
                <a16:creationId xmlns:a16="http://schemas.microsoft.com/office/drawing/2014/main" id="{56BCCD7B-D7AB-46D2-90B3-8723042A7CD9}"/>
              </a:ext>
            </a:extLst>
          </p:cNvPr>
          <p:cNvGrpSpPr/>
          <p:nvPr/>
        </p:nvGrpSpPr>
        <p:grpSpPr>
          <a:xfrm>
            <a:off x="1922129" y="5833636"/>
            <a:ext cx="6008908" cy="961142"/>
            <a:chOff x="1922129" y="5544387"/>
            <a:chExt cx="6008908" cy="961142"/>
          </a:xfrm>
        </p:grpSpPr>
        <p:grpSp>
          <p:nvGrpSpPr>
            <p:cNvPr id="62" name="Group 61">
              <a:extLst>
                <a:ext uri="{FF2B5EF4-FFF2-40B4-BE49-F238E27FC236}">
                  <a16:creationId xmlns:a16="http://schemas.microsoft.com/office/drawing/2014/main" id="{7EB5B43C-9DAC-4621-8462-DDAAE87C1D77}"/>
                </a:ext>
              </a:extLst>
            </p:cNvPr>
            <p:cNvGrpSpPr/>
            <p:nvPr/>
          </p:nvGrpSpPr>
          <p:grpSpPr>
            <a:xfrm>
              <a:off x="1922129" y="5670349"/>
              <a:ext cx="6008908" cy="835180"/>
              <a:chOff x="2677676" y="1076125"/>
              <a:chExt cx="3545582" cy="647110"/>
            </a:xfrm>
          </p:grpSpPr>
          <p:sp>
            <p:nvSpPr>
              <p:cNvPr id="63" name="Arrow: Right 62">
                <a:extLst>
                  <a:ext uri="{FF2B5EF4-FFF2-40B4-BE49-F238E27FC236}">
                    <a16:creationId xmlns:a16="http://schemas.microsoft.com/office/drawing/2014/main" id="{1D38A95A-AAD3-4DEF-BBAC-E53B0693B229}"/>
                  </a:ext>
                </a:extLst>
              </p:cNvPr>
              <p:cNvSpPr/>
              <p:nvPr/>
            </p:nvSpPr>
            <p:spPr>
              <a:xfrm>
                <a:off x="3365371" y="1121838"/>
                <a:ext cx="2268781"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5B39F96B-B32E-46B7-B725-ACAEA9E63539}"/>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1990</a:t>
                </a:r>
              </a:p>
            </p:txBody>
          </p:sp>
          <p:grpSp>
            <p:nvGrpSpPr>
              <p:cNvPr id="65" name="Group 64">
                <a:extLst>
                  <a:ext uri="{FF2B5EF4-FFF2-40B4-BE49-F238E27FC236}">
                    <a16:creationId xmlns:a16="http://schemas.microsoft.com/office/drawing/2014/main" id="{8F4AADCC-EDFA-4D57-A1C3-90C5DEBADAFD}"/>
                  </a:ext>
                </a:extLst>
              </p:cNvPr>
              <p:cNvGrpSpPr/>
              <p:nvPr/>
            </p:nvGrpSpPr>
            <p:grpSpPr>
              <a:xfrm>
                <a:off x="4705648" y="1076125"/>
                <a:ext cx="978120" cy="647110"/>
                <a:chOff x="4700363" y="2485058"/>
                <a:chExt cx="919210" cy="647110"/>
              </a:xfrm>
            </p:grpSpPr>
            <p:cxnSp>
              <p:nvCxnSpPr>
                <p:cNvPr id="67" name="Straight Connector 66">
                  <a:extLst>
                    <a:ext uri="{FF2B5EF4-FFF2-40B4-BE49-F238E27FC236}">
                      <a16:creationId xmlns:a16="http://schemas.microsoft.com/office/drawing/2014/main" id="{67919731-EF96-46AB-A8A2-989D9DD89983}"/>
                    </a:ext>
                  </a:extLst>
                </p:cNvPr>
                <p:cNvCxnSpPr>
                  <a:cxnSpLocks/>
                </p:cNvCxnSpPr>
                <p:nvPr/>
              </p:nvCxnSpPr>
              <p:spPr>
                <a:xfrm>
                  <a:off x="4830991" y="2730330"/>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Star: 5 Points 67">
                  <a:extLst>
                    <a:ext uri="{FF2B5EF4-FFF2-40B4-BE49-F238E27FC236}">
                      <a16:creationId xmlns:a16="http://schemas.microsoft.com/office/drawing/2014/main" id="{FC3CB9EE-B0B0-409F-8872-B9A6ACA1D918}"/>
                    </a:ext>
                  </a:extLst>
                </p:cNvPr>
                <p:cNvSpPr/>
                <p:nvPr/>
              </p:nvSpPr>
              <p:spPr>
                <a:xfrm>
                  <a:off x="4700363" y="248505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66D2D4E1-D7D3-4168-A668-201B98389234}"/>
                    </a:ext>
                  </a:extLst>
                </p:cNvPr>
                <p:cNvSpPr txBox="1"/>
                <p:nvPr/>
              </p:nvSpPr>
              <p:spPr>
                <a:xfrm>
                  <a:off x="5322319" y="2941392"/>
                  <a:ext cx="297254" cy="190776"/>
                </a:xfrm>
                <a:prstGeom prst="rect">
                  <a:avLst/>
                </a:prstGeom>
                <a:noFill/>
              </p:spPr>
              <p:txBody>
                <a:bodyPr wrap="square" rtlCol="0">
                  <a:spAutoFit/>
                </a:bodyPr>
                <a:lstStyle/>
                <a:p>
                  <a:r>
                    <a:rPr lang="en-US" sz="1000" b="1" dirty="0"/>
                    <a:t>2028</a:t>
                  </a:r>
                </a:p>
              </p:txBody>
            </p:sp>
          </p:grpSp>
          <p:sp>
            <p:nvSpPr>
              <p:cNvPr id="66" name="Wave 65">
                <a:extLst>
                  <a:ext uri="{FF2B5EF4-FFF2-40B4-BE49-F238E27FC236}">
                    <a16:creationId xmlns:a16="http://schemas.microsoft.com/office/drawing/2014/main" id="{7FFC8C31-B365-45F7-A252-1E98EC878F00}"/>
                  </a:ext>
                </a:extLst>
              </p:cNvPr>
              <p:cNvSpPr/>
              <p:nvPr/>
            </p:nvSpPr>
            <p:spPr>
              <a:xfrm>
                <a:off x="5691610"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2030</a:t>
                </a:r>
              </a:p>
            </p:txBody>
          </p:sp>
        </p:grpSp>
        <p:sp>
          <p:nvSpPr>
            <p:cNvPr id="21" name="TextBox 20">
              <a:extLst>
                <a:ext uri="{FF2B5EF4-FFF2-40B4-BE49-F238E27FC236}">
                  <a16:creationId xmlns:a16="http://schemas.microsoft.com/office/drawing/2014/main" id="{FEC31F0D-6744-4339-A79A-7849923ADDE0}"/>
                </a:ext>
              </a:extLst>
            </p:cNvPr>
            <p:cNvSpPr txBox="1"/>
            <p:nvPr/>
          </p:nvSpPr>
          <p:spPr>
            <a:xfrm>
              <a:off x="4232538" y="5544387"/>
              <a:ext cx="893635" cy="251923"/>
            </a:xfrm>
            <a:prstGeom prst="rect">
              <a:avLst/>
            </a:prstGeom>
            <a:noFill/>
          </p:spPr>
          <p:txBody>
            <a:bodyPr wrap="square" rtlCol="0">
              <a:spAutoFit/>
            </a:bodyPr>
            <a:lstStyle/>
            <a:p>
              <a:r>
                <a:rPr lang="en-US" sz="1000" b="1" dirty="0"/>
                <a:t>LIFE SPAN</a:t>
              </a:r>
            </a:p>
          </p:txBody>
        </p:sp>
      </p:grpSp>
      <p:cxnSp>
        <p:nvCxnSpPr>
          <p:cNvPr id="23" name="Straight Connector 22">
            <a:extLst>
              <a:ext uri="{FF2B5EF4-FFF2-40B4-BE49-F238E27FC236}">
                <a16:creationId xmlns:a16="http://schemas.microsoft.com/office/drawing/2014/main" id="{F5D698CF-65EB-43F6-B7E7-C19BC8A4A79C}"/>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B88EF0E-C09C-4EF1-AC4E-A5E8951C56A3}"/>
              </a:ext>
            </a:extLst>
          </p:cNvPr>
          <p:cNvSpPr txBox="1"/>
          <p:nvPr/>
        </p:nvSpPr>
        <p:spPr>
          <a:xfrm>
            <a:off x="303372" y="2873878"/>
            <a:ext cx="8616693" cy="2893100"/>
          </a:xfrm>
          <a:prstGeom prst="rect">
            <a:avLst/>
          </a:prstGeom>
          <a:noFill/>
        </p:spPr>
        <p:txBody>
          <a:bodyPr wrap="square" rtlCol="0">
            <a:spAutoFit/>
          </a:bodyPr>
          <a:lstStyle/>
          <a:p>
            <a:r>
              <a:rPr lang="en-US" sz="1400" b="1" u="sng" dirty="0"/>
              <a:t>Mechanic’s Assessment:</a:t>
            </a:r>
          </a:p>
          <a:p>
            <a:endParaRPr lang="en-US" sz="1400" b="1" u="sng" dirty="0"/>
          </a:p>
          <a:p>
            <a:pPr marL="285750" indent="-285750">
              <a:buFont typeface="Arial" panose="020B0604020202020204" pitchFamily="34" charset="0"/>
              <a:buChar char="•"/>
            </a:pPr>
            <a:r>
              <a:rPr lang="en-US" sz="1400" b="1" dirty="0"/>
              <a:t>Oil leak on engine repaired/ base gaskets replaced in 2023</a:t>
            </a:r>
          </a:p>
          <a:p>
            <a:pPr marL="285750" indent="-285750">
              <a:buFont typeface="Arial" panose="020B0604020202020204" pitchFamily="34" charset="0"/>
              <a:buChar char="•"/>
            </a:pPr>
            <a:r>
              <a:rPr lang="en-US" sz="1400" b="1" dirty="0"/>
              <a:t>Hydraulic cylinders re-packed in 2023</a:t>
            </a:r>
          </a:p>
          <a:p>
            <a:pPr marL="285750" indent="-285750">
              <a:buFont typeface="Arial" panose="020B0604020202020204" pitchFamily="34" charset="0"/>
              <a:buChar char="•"/>
            </a:pPr>
            <a:r>
              <a:rPr lang="en-US" sz="1400" b="1" dirty="0"/>
              <a:t>Mold Board shimmed and realigned in 2023</a:t>
            </a:r>
          </a:p>
          <a:p>
            <a:pPr marL="285750" indent="-285750">
              <a:buFont typeface="Arial" panose="020B0604020202020204" pitchFamily="34" charset="0"/>
              <a:buChar char="•"/>
            </a:pPr>
            <a:endParaRPr lang="en-US" sz="1400" b="1" dirty="0"/>
          </a:p>
          <a:p>
            <a:r>
              <a:rPr lang="en-US" sz="1400" b="1" dirty="0"/>
              <a:t>*Grader is old but is in working condition. Most likely could get another 4-5 years of life out of the machine with the maintenance done on it in 2023-22024. It should be noted, the machine has its original transmission/chain drive with almost 13k hours on it. Due to its age anything can fail. The highway crew reported a transmission leak after Milton CAT made the repairs and they send down a technician who could not find a leak and told the Town Mechanic to “run it” and monitor the fluid levels. Subsequently, a technician from Milton CAT came to Castleton and confirmed a transmission lead and fuel injector leaking. Final diagnosis is forthcoming (April 2024).</a:t>
            </a:r>
          </a:p>
          <a:p>
            <a:pPr marL="285750" indent="-285750">
              <a:buFont typeface="Arial" panose="020B0604020202020204" pitchFamily="34" charset="0"/>
              <a:buChar char="•"/>
            </a:pPr>
            <a:endParaRPr lang="en-US" sz="1400" b="1" dirty="0"/>
          </a:p>
        </p:txBody>
      </p:sp>
      <p:pic>
        <p:nvPicPr>
          <p:cNvPr id="4" name="Picture 3">
            <a:extLst>
              <a:ext uri="{FF2B5EF4-FFF2-40B4-BE49-F238E27FC236}">
                <a16:creationId xmlns:a16="http://schemas.microsoft.com/office/drawing/2014/main" id="{D0A97267-1418-4002-8113-411859266FE5}"/>
              </a:ext>
            </a:extLst>
          </p:cNvPr>
          <p:cNvPicPr>
            <a:picLocks noChangeAspect="1"/>
          </p:cNvPicPr>
          <p:nvPr/>
        </p:nvPicPr>
        <p:blipFill>
          <a:blip r:embed="rId2"/>
          <a:stretch>
            <a:fillRect/>
          </a:stretch>
        </p:blipFill>
        <p:spPr>
          <a:xfrm>
            <a:off x="3026530" y="952334"/>
            <a:ext cx="3090940" cy="2322777"/>
          </a:xfrm>
          <a:prstGeom prst="rect">
            <a:avLst/>
          </a:prstGeom>
        </p:spPr>
      </p:pic>
      <p:sp>
        <p:nvSpPr>
          <p:cNvPr id="25" name="TextBox 24">
            <a:extLst>
              <a:ext uri="{FF2B5EF4-FFF2-40B4-BE49-F238E27FC236}">
                <a16:creationId xmlns:a16="http://schemas.microsoft.com/office/drawing/2014/main" id="{E4A3BF09-8343-4E11-86E0-D5B87D3B7C06}"/>
              </a:ext>
            </a:extLst>
          </p:cNvPr>
          <p:cNvSpPr txBox="1"/>
          <p:nvPr/>
        </p:nvSpPr>
        <p:spPr>
          <a:xfrm>
            <a:off x="3900115" y="6548557"/>
            <a:ext cx="2631319" cy="246221"/>
          </a:xfrm>
          <a:prstGeom prst="rect">
            <a:avLst/>
          </a:prstGeom>
          <a:noFill/>
        </p:spPr>
        <p:txBody>
          <a:bodyPr wrap="square" rtlCol="0">
            <a:spAutoFit/>
          </a:bodyPr>
          <a:lstStyle/>
          <a:p>
            <a:r>
              <a:rPr lang="en-US" sz="1000" b="1" dirty="0"/>
              <a:t>(~2017-New engine w/goal for 5 more years) </a:t>
            </a:r>
          </a:p>
        </p:txBody>
      </p:sp>
      <p:sp>
        <p:nvSpPr>
          <p:cNvPr id="5" name="TextBox 4">
            <a:extLst>
              <a:ext uri="{FF2B5EF4-FFF2-40B4-BE49-F238E27FC236}">
                <a16:creationId xmlns:a16="http://schemas.microsoft.com/office/drawing/2014/main" id="{8DDF2910-36D4-4105-AD21-67E5C0C09D1C}"/>
              </a:ext>
            </a:extLst>
          </p:cNvPr>
          <p:cNvSpPr txBox="1"/>
          <p:nvPr/>
        </p:nvSpPr>
        <p:spPr>
          <a:xfrm>
            <a:off x="6154794" y="954207"/>
            <a:ext cx="2951885" cy="2308324"/>
          </a:xfrm>
          <a:prstGeom prst="rect">
            <a:avLst/>
          </a:prstGeom>
          <a:noFill/>
          <a:ln>
            <a:solidFill>
              <a:schemeClr val="tx1"/>
            </a:solidFill>
          </a:ln>
        </p:spPr>
        <p:txBody>
          <a:bodyPr wrap="square" rtlCol="0">
            <a:spAutoFit/>
          </a:bodyPr>
          <a:lstStyle/>
          <a:p>
            <a:pPr algn="ctr"/>
            <a:r>
              <a:rPr lang="en-US" sz="1200" b="1" u="sng" dirty="0">
                <a:solidFill>
                  <a:srgbClr val="FF0000"/>
                </a:solidFill>
              </a:rPr>
              <a:t>For Context Only </a:t>
            </a:r>
            <a:r>
              <a:rPr lang="en-US" sz="1200" b="1" dirty="0"/>
              <a:t>- Transmission Replacement Cost:</a:t>
            </a:r>
          </a:p>
          <a:p>
            <a:endParaRPr lang="en-US" sz="1200" b="1" dirty="0"/>
          </a:p>
          <a:p>
            <a:r>
              <a:rPr lang="en-US" sz="1200" b="1" dirty="0"/>
              <a:t>Rebuilt Transmission: $19,500</a:t>
            </a:r>
          </a:p>
          <a:p>
            <a:r>
              <a:rPr lang="en-US" sz="1200" b="1" dirty="0"/>
              <a:t>Core:                              $3,000</a:t>
            </a:r>
          </a:p>
          <a:p>
            <a:r>
              <a:rPr lang="en-US" sz="1200" b="1" dirty="0"/>
              <a:t>Shipping:                       $600</a:t>
            </a:r>
          </a:p>
          <a:p>
            <a:r>
              <a:rPr lang="en-US" sz="1200" b="1" u="sng" dirty="0"/>
              <a:t>Labor:                            $8,500</a:t>
            </a:r>
          </a:p>
          <a:p>
            <a:r>
              <a:rPr lang="en-US" sz="1200" b="1" dirty="0"/>
              <a:t>                                       $31,600</a:t>
            </a:r>
          </a:p>
          <a:p>
            <a:r>
              <a:rPr lang="en-US" sz="1200" b="1" u="sng" dirty="0"/>
              <a:t>Core Return                -$3,000</a:t>
            </a:r>
          </a:p>
          <a:p>
            <a:r>
              <a:rPr lang="en-US" sz="1200" b="1" dirty="0"/>
              <a:t> Total                             $28,600</a:t>
            </a:r>
          </a:p>
          <a:p>
            <a:endParaRPr lang="en-US" sz="1200" b="1" dirty="0"/>
          </a:p>
          <a:p>
            <a:r>
              <a:rPr lang="en-US" sz="1200" b="1" dirty="0"/>
              <a:t>United Equipment &amp; Forestry 1/4/22</a:t>
            </a:r>
          </a:p>
        </p:txBody>
      </p:sp>
      <p:sp>
        <p:nvSpPr>
          <p:cNvPr id="26" name="Star: 5 Points 25">
            <a:extLst>
              <a:ext uri="{FF2B5EF4-FFF2-40B4-BE49-F238E27FC236}">
                <a16:creationId xmlns:a16="http://schemas.microsoft.com/office/drawing/2014/main" id="{2610C879-DD73-4C3B-B381-16ADC8A25DDD}"/>
              </a:ext>
            </a:extLst>
          </p:cNvPr>
          <p:cNvSpPr/>
          <p:nvPr/>
        </p:nvSpPr>
        <p:spPr>
          <a:xfrm>
            <a:off x="6480240" y="5954280"/>
            <a:ext cx="471137" cy="343929"/>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tar: 5 Points 5">
            <a:extLst>
              <a:ext uri="{FF2B5EF4-FFF2-40B4-BE49-F238E27FC236}">
                <a16:creationId xmlns:a16="http://schemas.microsoft.com/office/drawing/2014/main" id="{B604A825-8248-320C-8BE5-F782B4764AB3}"/>
              </a:ext>
            </a:extLst>
          </p:cNvPr>
          <p:cNvSpPr/>
          <p:nvPr/>
        </p:nvSpPr>
        <p:spPr>
          <a:xfrm>
            <a:off x="6033861" y="5962702"/>
            <a:ext cx="471137" cy="343929"/>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557BECD-65C7-6B94-2760-719A14EFEBE6}"/>
              </a:ext>
            </a:extLst>
          </p:cNvPr>
          <p:cNvSpPr txBox="1"/>
          <p:nvPr/>
        </p:nvSpPr>
        <p:spPr>
          <a:xfrm>
            <a:off x="5676029" y="5506631"/>
            <a:ext cx="2631319" cy="400110"/>
          </a:xfrm>
          <a:prstGeom prst="rect">
            <a:avLst/>
          </a:prstGeom>
          <a:noFill/>
        </p:spPr>
        <p:txBody>
          <a:bodyPr wrap="square" rtlCol="0">
            <a:spAutoFit/>
          </a:bodyPr>
          <a:lstStyle/>
          <a:p>
            <a:r>
              <a:rPr lang="en-US" sz="1000" b="1" dirty="0"/>
              <a:t>(~2023-$37,000 in maintenance  w/goal for 5 more years) </a:t>
            </a:r>
          </a:p>
        </p:txBody>
      </p:sp>
      <p:cxnSp>
        <p:nvCxnSpPr>
          <p:cNvPr id="8" name="Straight Connector 7">
            <a:extLst>
              <a:ext uri="{FF2B5EF4-FFF2-40B4-BE49-F238E27FC236}">
                <a16:creationId xmlns:a16="http://schemas.microsoft.com/office/drawing/2014/main" id="{D509D690-7C2B-7D0D-E75A-18AE7B3B109F}"/>
              </a:ext>
            </a:extLst>
          </p:cNvPr>
          <p:cNvCxnSpPr>
            <a:cxnSpLocks/>
          </p:cNvCxnSpPr>
          <p:nvPr/>
        </p:nvCxnSpPr>
        <p:spPr>
          <a:xfrm>
            <a:off x="6260089" y="5860970"/>
            <a:ext cx="0" cy="1347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3F157E-7383-50FA-1628-652405BFFE4C}"/>
              </a:ext>
            </a:extLst>
          </p:cNvPr>
          <p:cNvCxnSpPr>
            <a:cxnSpLocks/>
          </p:cNvCxnSpPr>
          <p:nvPr/>
        </p:nvCxnSpPr>
        <p:spPr>
          <a:xfrm>
            <a:off x="6717292" y="6269927"/>
            <a:ext cx="0" cy="3116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792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Significant Deductions   </a:t>
            </a:r>
          </a:p>
        </p:txBody>
      </p:sp>
      <p:sp>
        <p:nvSpPr>
          <p:cNvPr id="2" name="TextBox 1">
            <a:extLst>
              <a:ext uri="{FF2B5EF4-FFF2-40B4-BE49-F238E27FC236}">
                <a16:creationId xmlns:a16="http://schemas.microsoft.com/office/drawing/2014/main" id="{DC36763C-386A-4725-9A66-10B8B99729AB}"/>
              </a:ext>
            </a:extLst>
          </p:cNvPr>
          <p:cNvSpPr txBox="1"/>
          <p:nvPr/>
        </p:nvSpPr>
        <p:spPr>
          <a:xfrm>
            <a:off x="274319" y="1408839"/>
            <a:ext cx="8796945" cy="5262979"/>
          </a:xfrm>
          <a:prstGeom prst="rect">
            <a:avLst/>
          </a:prstGeom>
          <a:noFill/>
        </p:spPr>
        <p:txBody>
          <a:bodyPr wrap="square" rtlCol="0">
            <a:spAutoFit/>
          </a:bodyPr>
          <a:lstStyle/>
          <a:p>
            <a:pPr marL="285750" indent="-285750">
              <a:buFont typeface="Arial" panose="020B0604020202020204" pitchFamily="34" charset="0"/>
              <a:buChar char="•"/>
            </a:pPr>
            <a:r>
              <a:rPr lang="en-US" sz="1600" b="1" dirty="0"/>
              <a:t>Plow Truck fleet average age: 9.4 years. Reduce # of plow trucks down to four (Two tandem and two 1 to 1.5 Ton medium duty trucks with plows). Reduces the number of trucks in the replacement schedule that allows needed heavy equipment to be funded. </a:t>
            </a:r>
          </a:p>
          <a:p>
            <a:endParaRPr lang="en-US" sz="1600" b="1" dirty="0"/>
          </a:p>
          <a:p>
            <a:pPr marL="285750" indent="-285750">
              <a:buFont typeface="Arial" panose="020B0604020202020204" pitchFamily="34" charset="0"/>
              <a:buChar char="•"/>
            </a:pPr>
            <a:r>
              <a:rPr lang="en-US" sz="1600" b="1" dirty="0"/>
              <a:t>4 trucks are anticipated to reach end of their extended lifespan between 2026-2029</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Heavy Equipment average age: 15 years (two pieces 2 years old or less. Five pieces 18-33 </a:t>
            </a:r>
            <a:r>
              <a:rPr lang="en-US" sz="1600" b="1" dirty="0" err="1"/>
              <a:t>yrs</a:t>
            </a:r>
            <a:r>
              <a:rPr lang="en-US" sz="1600" b="1" dirty="0"/>
              <a:t> old)</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Educates on realistic lifespan of equipment (we have been getting the most out of what we have)</a:t>
            </a:r>
          </a:p>
          <a:p>
            <a:r>
              <a:rPr lang="en-US" sz="1600" b="1" dirty="0"/>
              <a:t> </a:t>
            </a:r>
          </a:p>
          <a:p>
            <a:pPr marL="285750" indent="-285750">
              <a:buFont typeface="Arial" panose="020B0604020202020204" pitchFamily="34" charset="0"/>
              <a:buChar char="•"/>
            </a:pPr>
            <a:r>
              <a:rPr lang="en-US" sz="1600" b="1" dirty="0"/>
              <a:t>Satisfies the need to develop Fleet Replacement Schedule long-term plan (Example: We can estimate/prioritize purchases over a 20–30-year span)</a:t>
            </a:r>
          </a:p>
          <a:p>
            <a:endParaRPr lang="en-US" sz="1600" b="1" dirty="0"/>
          </a:p>
          <a:p>
            <a:pPr marL="285750" indent="-285750">
              <a:buFont typeface="Arial" panose="020B0604020202020204" pitchFamily="34" charset="0"/>
              <a:buChar char="•"/>
            </a:pPr>
            <a:r>
              <a:rPr lang="en-US" sz="1600" b="1" dirty="0"/>
              <a:t>Identifies a “Decision Point” Year for near-term planning (Example: 5 years from now we need funds to replace a truck, or we can stretch it to 7 years) </a:t>
            </a:r>
          </a:p>
          <a:p>
            <a:endParaRPr lang="en-US" sz="1600" b="1" dirty="0"/>
          </a:p>
          <a:p>
            <a:pPr marL="285750" indent="-285750">
              <a:buFont typeface="Arial" panose="020B0604020202020204" pitchFamily="34" charset="0"/>
              <a:buChar char="•"/>
            </a:pPr>
            <a:r>
              <a:rPr lang="en-US" sz="1600" b="1" dirty="0"/>
              <a:t>Eliminates “last minute” &amp; surprise requests for major purchases</a:t>
            </a:r>
          </a:p>
          <a:p>
            <a:r>
              <a:rPr lang="en-US" sz="1600" b="1" dirty="0"/>
              <a:t> </a:t>
            </a:r>
          </a:p>
          <a:p>
            <a:pPr marL="285750" indent="-285750">
              <a:buFont typeface="Arial" panose="020B0604020202020204" pitchFamily="34" charset="0"/>
              <a:buChar char="•"/>
            </a:pPr>
            <a:r>
              <a:rPr lang="en-US" sz="1600" b="1" dirty="0"/>
              <a:t>Compliments fiscal responsibility &amp; reality </a:t>
            </a:r>
          </a:p>
          <a:p>
            <a:endParaRPr lang="en-US" sz="1600" b="1" dirty="0"/>
          </a:p>
          <a:p>
            <a:pPr marL="285750" indent="-285750">
              <a:buFont typeface="Arial" panose="020B0604020202020204" pitchFamily="34" charset="0"/>
              <a:buChar char="•"/>
            </a:pPr>
            <a:r>
              <a:rPr lang="en-US" sz="1600" b="1" dirty="0"/>
              <a:t>Goal is to include all vehicles/major equipment into the EAMP</a:t>
            </a:r>
          </a:p>
        </p:txBody>
      </p:sp>
    </p:spTree>
    <p:extLst>
      <p:ext uri="{BB962C8B-B14F-4D97-AF65-F5344CB8AC3E}">
        <p14:creationId xmlns:p14="http://schemas.microsoft.com/office/powerpoint/2010/main" val="3152858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u="sng" dirty="0">
                <a:solidFill>
                  <a:prstClr val="black"/>
                </a:solidFill>
                <a:latin typeface="Arial" panose="020B0604020202020204" pitchFamily="34" charset="0"/>
                <a:cs typeface="Arial" panose="020B0604020202020204" pitchFamily="34" charset="0"/>
              </a:rPr>
              <a:t>EXCAVATOR</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88"/>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Calibri" panose="020F0502020204030204"/>
                    <a:ea typeface="+mn-ea"/>
                    <a:cs typeface="+mn-cs"/>
                  </a:rPr>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257921"/>
            <a:ext cx="3748207"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MAKE: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KOBELCO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MODEL: </a:t>
            </a: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SR70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YEAR: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2005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AGE: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18 YRS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HOURS: </a:t>
            </a: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6,776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AVG LIFE SPAN: </a:t>
            </a: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20 YRS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Calibri" panose="020F0502020204030204"/>
              </a:rPr>
              <a:t>CLASSIFICATION</a:t>
            </a:r>
            <a:r>
              <a:rPr lang="en-US" sz="1400" dirty="0">
                <a:solidFill>
                  <a:prstClr val="black"/>
                </a:solidFill>
                <a:latin typeface="Calibri" panose="020F0502020204030204"/>
              </a:rPr>
              <a:t>: </a:t>
            </a:r>
            <a:r>
              <a:rPr lang="en-US" sz="1400" b="1" dirty="0">
                <a:solidFill>
                  <a:srgbClr val="FF0000"/>
                </a:solidFill>
                <a:latin typeface="Calibri" panose="020F0502020204030204"/>
              </a:rPr>
              <a:t>Prime Mover</a:t>
            </a:r>
            <a:endPar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E140A925-53CB-4A5D-B79F-FB5C1B31C0CA}"/>
              </a:ext>
            </a:extLst>
          </p:cNvPr>
          <p:cNvGrpSpPr/>
          <p:nvPr/>
        </p:nvGrpSpPr>
        <p:grpSpPr>
          <a:xfrm>
            <a:off x="1922129" y="5810326"/>
            <a:ext cx="5299776" cy="965803"/>
            <a:chOff x="1922129" y="5539729"/>
            <a:chExt cx="5299776" cy="965803"/>
          </a:xfrm>
        </p:grpSpPr>
        <p:grpSp>
          <p:nvGrpSpPr>
            <p:cNvPr id="62" name="Group 61">
              <a:extLst>
                <a:ext uri="{FF2B5EF4-FFF2-40B4-BE49-F238E27FC236}">
                  <a16:creationId xmlns:a16="http://schemas.microsoft.com/office/drawing/2014/main" id="{7EB5B43C-9DAC-4621-8462-DDAAE87C1D77}"/>
                </a:ext>
              </a:extLst>
            </p:cNvPr>
            <p:cNvGrpSpPr/>
            <p:nvPr/>
          </p:nvGrpSpPr>
          <p:grpSpPr>
            <a:xfrm>
              <a:off x="1922129" y="5698345"/>
              <a:ext cx="5299776" cy="807187"/>
              <a:chOff x="2677676" y="1097815"/>
              <a:chExt cx="3127153" cy="625420"/>
            </a:xfrm>
          </p:grpSpPr>
          <p:sp>
            <p:nvSpPr>
              <p:cNvPr id="63" name="Arrow: Right 62">
                <a:extLst>
                  <a:ext uri="{FF2B5EF4-FFF2-40B4-BE49-F238E27FC236}">
                    <a16:creationId xmlns:a16="http://schemas.microsoft.com/office/drawing/2014/main" id="{1D38A95A-AAD3-4DEF-BBAC-E53B0693B229}"/>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5B39F96B-B32E-46B7-B725-ACAEA9E63539}"/>
                  </a:ext>
                </a:extLst>
              </p:cNvPr>
              <p:cNvSpPr txBox="1"/>
              <p:nvPr/>
            </p:nvSpPr>
            <p:spPr>
              <a:xfrm>
                <a:off x="2677676" y="1099882"/>
                <a:ext cx="893635" cy="3100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EQUIP YEAR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2005</a:t>
                </a:r>
              </a:p>
            </p:txBody>
          </p:sp>
          <p:grpSp>
            <p:nvGrpSpPr>
              <p:cNvPr id="65" name="Group 64">
                <a:extLst>
                  <a:ext uri="{FF2B5EF4-FFF2-40B4-BE49-F238E27FC236}">
                    <a16:creationId xmlns:a16="http://schemas.microsoft.com/office/drawing/2014/main" id="{8F4AADCC-EDFA-4D57-A1C3-90C5DEBADAFD}"/>
                  </a:ext>
                </a:extLst>
              </p:cNvPr>
              <p:cNvGrpSpPr/>
              <p:nvPr/>
            </p:nvGrpSpPr>
            <p:grpSpPr>
              <a:xfrm>
                <a:off x="4651638" y="1097815"/>
                <a:ext cx="316298" cy="625420"/>
                <a:chOff x="4649703" y="2506748"/>
                <a:chExt cx="297254" cy="625420"/>
              </a:xfrm>
            </p:grpSpPr>
            <p:cxnSp>
              <p:nvCxnSpPr>
                <p:cNvPr id="67" name="Straight Connector 66">
                  <a:extLst>
                    <a:ext uri="{FF2B5EF4-FFF2-40B4-BE49-F238E27FC236}">
                      <a16:creationId xmlns:a16="http://schemas.microsoft.com/office/drawing/2014/main" id="{67919731-EF96-46AB-A8A2-989D9DD89983}"/>
                    </a:ext>
                  </a:extLst>
                </p:cNvPr>
                <p:cNvCxnSpPr>
                  <a:cxnSpLocks/>
                </p:cNvCxnSpPr>
                <p:nvPr/>
              </p:nvCxnSpPr>
              <p:spPr>
                <a:xfrm>
                  <a:off x="4779265" y="2730330"/>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Star: 5 Points 67">
                  <a:extLst>
                    <a:ext uri="{FF2B5EF4-FFF2-40B4-BE49-F238E27FC236}">
                      <a16:creationId xmlns:a16="http://schemas.microsoft.com/office/drawing/2014/main" id="{FC3CB9EE-B0B0-409F-8872-B9A6ACA1D918}"/>
                    </a:ext>
                  </a:extLst>
                </p:cNvPr>
                <p:cNvSpPr/>
                <p:nvPr/>
              </p:nvSpPr>
              <p:spPr>
                <a:xfrm>
                  <a:off x="4653810" y="250674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66D2D4E1-D7D3-4168-A668-201B98389234}"/>
                    </a:ext>
                  </a:extLst>
                </p:cNvPr>
                <p:cNvSpPr txBox="1"/>
                <p:nvPr/>
              </p:nvSpPr>
              <p:spPr>
                <a:xfrm>
                  <a:off x="4649703" y="2941392"/>
                  <a:ext cx="297254" cy="1907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2028</a:t>
                  </a:r>
                </a:p>
              </p:txBody>
            </p:sp>
          </p:grpSp>
          <p:sp>
            <p:nvSpPr>
              <p:cNvPr id="66" name="Wave 65">
                <a:extLst>
                  <a:ext uri="{FF2B5EF4-FFF2-40B4-BE49-F238E27FC236}">
                    <a16:creationId xmlns:a16="http://schemas.microsoft.com/office/drawing/2014/main" id="{7FFC8C31-B365-45F7-A252-1E98EC878F00}"/>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2030</a:t>
                </a:r>
              </a:p>
            </p:txBody>
          </p:sp>
        </p:grpSp>
        <p:sp>
          <p:nvSpPr>
            <p:cNvPr id="32" name="TextBox 31">
              <a:extLst>
                <a:ext uri="{FF2B5EF4-FFF2-40B4-BE49-F238E27FC236}">
                  <a16:creationId xmlns:a16="http://schemas.microsoft.com/office/drawing/2014/main" id="{D1A4CE0C-7B4F-4FD6-8B4D-C3A3517991FC}"/>
                </a:ext>
              </a:extLst>
            </p:cNvPr>
            <p:cNvSpPr txBox="1"/>
            <p:nvPr/>
          </p:nvSpPr>
          <p:spPr>
            <a:xfrm>
              <a:off x="4232538" y="5539729"/>
              <a:ext cx="893635" cy="2519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LIFE SPAN</a:t>
              </a:r>
            </a:p>
          </p:txBody>
        </p:sp>
      </p:grpSp>
      <p:cxnSp>
        <p:nvCxnSpPr>
          <p:cNvPr id="34" name="Straight Connector 33">
            <a:extLst>
              <a:ext uri="{FF2B5EF4-FFF2-40B4-BE49-F238E27FC236}">
                <a16:creationId xmlns:a16="http://schemas.microsoft.com/office/drawing/2014/main" id="{7A12A73B-1DF2-4132-9AE9-496F5910E8CF}"/>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37AFF0B-97C4-4E3B-8FCC-28FC0198DBBC}"/>
              </a:ext>
            </a:extLst>
          </p:cNvPr>
          <p:cNvSpPr txBox="1"/>
          <p:nvPr/>
        </p:nvSpPr>
        <p:spPr>
          <a:xfrm>
            <a:off x="303372" y="3107153"/>
            <a:ext cx="8109107" cy="2462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Mechanic’s Assessment: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Overall no real issues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Need to keep up on preventive maintenance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prstClr val="black"/>
                </a:solidFill>
                <a:latin typeface="Calibri" panose="020F0502020204030204"/>
              </a:rPr>
              <a:t>Assessment is to get it serviced by a reputable dealer and identify what parts are worn out or on the fringe of being worn out so the annual operating budget is adjusted each year to plan for needed repairs.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Keep working this critical piece of equipment for another 5-6 years so the vehicle/equipment replacement fund can be increased to put adequate funds away to purchase a new excavator in 2029-2030.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E54B291-9245-45F4-837A-7504D9660C1F}"/>
              </a:ext>
            </a:extLst>
          </p:cNvPr>
          <p:cNvPicPr>
            <a:picLocks noChangeAspect="1"/>
          </p:cNvPicPr>
          <p:nvPr/>
        </p:nvPicPr>
        <p:blipFill>
          <a:blip r:embed="rId2"/>
          <a:stretch>
            <a:fillRect/>
          </a:stretch>
        </p:blipFill>
        <p:spPr>
          <a:xfrm>
            <a:off x="4232537" y="907803"/>
            <a:ext cx="3748207" cy="2991526"/>
          </a:xfrm>
          <a:prstGeom prst="rect">
            <a:avLst/>
          </a:prstGeom>
          <a:ln>
            <a:solidFill>
              <a:schemeClr val="tx1"/>
            </a:solidFill>
          </a:ln>
        </p:spPr>
      </p:pic>
    </p:spTree>
    <p:extLst>
      <p:ext uri="{BB962C8B-B14F-4D97-AF65-F5344CB8AC3E}">
        <p14:creationId xmlns:p14="http://schemas.microsoft.com/office/powerpoint/2010/main" val="2376748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INTERNATIONAL TRUCK #106 (TANDEM) </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663142"/>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03010" y="1192603"/>
            <a:ext cx="3821121" cy="2731517"/>
          </a:xfrm>
          <a:prstGeom prst="rect">
            <a:avLst/>
          </a:prstGeom>
          <a:noFill/>
        </p:spPr>
        <p:txBody>
          <a:bodyPr wrap="square" rtlCol="0">
            <a:spAutoFit/>
          </a:bodyPr>
          <a:lstStyle/>
          <a:p>
            <a:r>
              <a:rPr lang="en-US" sz="1400" b="1" dirty="0"/>
              <a:t>MAKE: </a:t>
            </a:r>
            <a:r>
              <a:rPr lang="en-US" sz="1400" dirty="0"/>
              <a:t>INTERNATIONAL</a:t>
            </a:r>
          </a:p>
          <a:p>
            <a:r>
              <a:rPr lang="en-US" sz="1400" b="1" dirty="0"/>
              <a:t>MODEL:</a:t>
            </a:r>
            <a:r>
              <a:rPr lang="en-US" sz="1400" dirty="0"/>
              <a:t> WORKSTAR 7600 TANDEM AXLE</a:t>
            </a:r>
          </a:p>
          <a:p>
            <a:r>
              <a:rPr lang="en-US" sz="1400" b="1" dirty="0"/>
              <a:t>YEAR:</a:t>
            </a:r>
            <a:r>
              <a:rPr lang="en-US" sz="1400" dirty="0"/>
              <a:t> 2013</a:t>
            </a:r>
          </a:p>
          <a:p>
            <a:r>
              <a:rPr lang="en-US" sz="1400" b="1" dirty="0"/>
              <a:t>AGE:</a:t>
            </a:r>
            <a:r>
              <a:rPr lang="en-US" sz="1400" dirty="0"/>
              <a:t> 10 YRS</a:t>
            </a:r>
          </a:p>
          <a:p>
            <a:r>
              <a:rPr lang="en-US" sz="1400" b="1" dirty="0"/>
              <a:t>MILES:</a:t>
            </a:r>
            <a:r>
              <a:rPr lang="en-US" sz="1400" dirty="0"/>
              <a:t> 44,821</a:t>
            </a:r>
          </a:p>
          <a:p>
            <a:r>
              <a:rPr lang="en-US" sz="1400" b="1" dirty="0"/>
              <a:t>CLASSIFICATION</a:t>
            </a:r>
            <a:r>
              <a:rPr lang="en-US" sz="1400" dirty="0"/>
              <a:t>: </a:t>
            </a:r>
            <a:r>
              <a:rPr lang="en-US" sz="1400" b="1" dirty="0">
                <a:solidFill>
                  <a:srgbClr val="FF0000"/>
                </a:solidFill>
              </a:rPr>
              <a:t>Prime Mover</a:t>
            </a:r>
          </a:p>
          <a:p>
            <a:r>
              <a:rPr lang="en-US" sz="1400" b="1" dirty="0"/>
              <a:t>*AVG LIFE SPAN:  **</a:t>
            </a:r>
            <a:r>
              <a:rPr lang="en-US" sz="1400" dirty="0"/>
              <a:t>8-10 YRS  </a:t>
            </a:r>
            <a:r>
              <a:rPr lang="en-US" sz="1400" b="1" dirty="0">
                <a:solidFill>
                  <a:srgbClr val="FF0000"/>
                </a:solidFill>
              </a:rPr>
              <a:t>*** 7 YRS </a:t>
            </a:r>
          </a:p>
          <a:p>
            <a:r>
              <a:rPr lang="en-US" sz="1050" b="1" i="1" dirty="0"/>
              <a:t>*VTRANS Policy is 8 YRS until Replacement with Push to 10 YRS</a:t>
            </a:r>
          </a:p>
          <a:p>
            <a:r>
              <a:rPr lang="en-US" sz="1050" b="1" i="1" dirty="0"/>
              <a:t>**Castleton PW Recommends 10-12 YR Life Span with Proper Maintenance</a:t>
            </a:r>
          </a:p>
          <a:p>
            <a:r>
              <a:rPr lang="en-US" sz="1050" b="1" i="1" dirty="0"/>
              <a:t>*** If using the 7-Year warranty program, trade on 8</a:t>
            </a:r>
            <a:r>
              <a:rPr lang="en-US" sz="1050" b="1" i="1" baseline="30000" dirty="0"/>
              <a:t>th</a:t>
            </a:r>
            <a:r>
              <a:rPr lang="en-US" sz="1050" b="1" i="1" dirty="0"/>
              <a:t> year when resale value is still high. Latest information is $110K minimum trade value.</a:t>
            </a:r>
          </a:p>
          <a:p>
            <a:r>
              <a:rPr lang="en-US" sz="1050" b="1" i="1" dirty="0"/>
              <a:t>****1 Engine Hour = 33 Miles (VT DMV Inspector)</a:t>
            </a:r>
          </a:p>
        </p:txBody>
      </p:sp>
      <p:sp>
        <p:nvSpPr>
          <p:cNvPr id="31" name="TextBox 30">
            <a:extLst>
              <a:ext uri="{FF2B5EF4-FFF2-40B4-BE49-F238E27FC236}">
                <a16:creationId xmlns:a16="http://schemas.microsoft.com/office/drawing/2014/main" id="{8DF6C545-A028-4F59-95E2-0454017CFF73}"/>
              </a:ext>
            </a:extLst>
          </p:cNvPr>
          <p:cNvSpPr txBox="1"/>
          <p:nvPr/>
        </p:nvSpPr>
        <p:spPr>
          <a:xfrm>
            <a:off x="303372" y="3806978"/>
            <a:ext cx="8537617" cy="2092881"/>
          </a:xfrm>
          <a:prstGeom prst="rect">
            <a:avLst/>
          </a:prstGeom>
          <a:noFill/>
        </p:spPr>
        <p:txBody>
          <a:bodyPr wrap="square" rtlCol="0">
            <a:spAutoFit/>
          </a:bodyPr>
          <a:lstStyle/>
          <a:p>
            <a:r>
              <a:rPr lang="en-US" sz="1400" b="1" u="sng" dirty="0"/>
              <a:t>Mechanic’s Assessment:</a:t>
            </a:r>
          </a:p>
          <a:p>
            <a:endParaRPr lang="en-US" sz="400" b="1" u="sng" dirty="0"/>
          </a:p>
          <a:p>
            <a:pPr marL="285750" indent="-285750">
              <a:buFont typeface="Arial" panose="020B0604020202020204" pitchFamily="34" charset="0"/>
              <a:buChar char="•"/>
            </a:pPr>
            <a:r>
              <a:rPr lang="en-US" sz="1400" b="1" dirty="0"/>
              <a:t>Front tires, brake work, headboard issues, air leak – all currently being rectified</a:t>
            </a:r>
          </a:p>
          <a:p>
            <a:pPr marL="285750" indent="-285750">
              <a:buFont typeface="Arial" panose="020B0604020202020204" pitchFamily="34" charset="0"/>
              <a:buChar char="•"/>
            </a:pPr>
            <a:r>
              <a:rPr lang="en-US" sz="1400" b="1" dirty="0"/>
              <a:t>New/re-built dump cylinder </a:t>
            </a:r>
          </a:p>
          <a:p>
            <a:pPr marL="285750" indent="-285750">
              <a:buFont typeface="Arial" panose="020B0604020202020204" pitchFamily="34" charset="0"/>
              <a:buChar char="•"/>
            </a:pPr>
            <a:r>
              <a:rPr lang="en-US" sz="1400" b="1" dirty="0"/>
              <a:t>Rear differential excessive wear </a:t>
            </a:r>
          </a:p>
          <a:p>
            <a:pPr marL="285750" indent="-285750">
              <a:buFont typeface="Arial" panose="020B0604020202020204" pitchFamily="34" charset="0"/>
              <a:buChar char="•"/>
            </a:pPr>
            <a:r>
              <a:rPr lang="en-US" sz="1400" b="1" dirty="0"/>
              <a:t>Corrosion/rust issues</a:t>
            </a:r>
          </a:p>
          <a:p>
            <a:endParaRPr lang="en-US" sz="1400" b="1" dirty="0"/>
          </a:p>
          <a:p>
            <a:r>
              <a:rPr lang="en-US" sz="1400" b="1" dirty="0"/>
              <a:t>*This truck requires approximately $17,000 worth of repairs before being sent back on the road. It is recommended that the Town keep this truck until it is uneconomically repairable.</a:t>
            </a:r>
            <a:endParaRPr lang="en-US" sz="1400" b="1" u="sng" dirty="0"/>
          </a:p>
          <a:p>
            <a:endParaRPr lang="en-US" sz="1400" b="1" u="sng" dirty="0"/>
          </a:p>
        </p:txBody>
      </p:sp>
      <p:grpSp>
        <p:nvGrpSpPr>
          <p:cNvPr id="21" name="Group 20">
            <a:extLst>
              <a:ext uri="{FF2B5EF4-FFF2-40B4-BE49-F238E27FC236}">
                <a16:creationId xmlns:a16="http://schemas.microsoft.com/office/drawing/2014/main" id="{7E157821-5B92-4505-BC85-A761F0B5845B}"/>
              </a:ext>
            </a:extLst>
          </p:cNvPr>
          <p:cNvGrpSpPr/>
          <p:nvPr/>
        </p:nvGrpSpPr>
        <p:grpSpPr>
          <a:xfrm>
            <a:off x="1922129" y="5898960"/>
            <a:ext cx="5299776" cy="942481"/>
            <a:chOff x="1922129" y="5544387"/>
            <a:chExt cx="5299776" cy="942481"/>
          </a:xfrm>
        </p:grpSpPr>
        <p:grpSp>
          <p:nvGrpSpPr>
            <p:cNvPr id="22" name="Group 21">
              <a:extLst>
                <a:ext uri="{FF2B5EF4-FFF2-40B4-BE49-F238E27FC236}">
                  <a16:creationId xmlns:a16="http://schemas.microsoft.com/office/drawing/2014/main" id="{4ACFB74E-CF0E-4AA4-BB54-67D512C79828}"/>
                </a:ext>
              </a:extLst>
            </p:cNvPr>
            <p:cNvGrpSpPr/>
            <p:nvPr/>
          </p:nvGrpSpPr>
          <p:grpSpPr>
            <a:xfrm>
              <a:off x="1922129" y="5670349"/>
              <a:ext cx="5299776" cy="816519"/>
              <a:chOff x="2677676" y="1076125"/>
              <a:chExt cx="3127153" cy="632651"/>
            </a:xfrm>
          </p:grpSpPr>
          <p:sp>
            <p:nvSpPr>
              <p:cNvPr id="24" name="Arrow: Right 23">
                <a:extLst>
                  <a:ext uri="{FF2B5EF4-FFF2-40B4-BE49-F238E27FC236}">
                    <a16:creationId xmlns:a16="http://schemas.microsoft.com/office/drawing/2014/main" id="{B1374C46-C733-431E-82D5-2163D79A6753}"/>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24CD449-AE66-4ACE-873F-55844C040697}"/>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2012</a:t>
                </a:r>
              </a:p>
            </p:txBody>
          </p:sp>
          <p:grpSp>
            <p:nvGrpSpPr>
              <p:cNvPr id="26" name="Group 25">
                <a:extLst>
                  <a:ext uri="{FF2B5EF4-FFF2-40B4-BE49-F238E27FC236}">
                    <a16:creationId xmlns:a16="http://schemas.microsoft.com/office/drawing/2014/main" id="{A63DBEC8-73CD-4E23-AC3E-F9739C29C64A}"/>
                  </a:ext>
                </a:extLst>
              </p:cNvPr>
              <p:cNvGrpSpPr/>
              <p:nvPr/>
            </p:nvGrpSpPr>
            <p:grpSpPr>
              <a:xfrm>
                <a:off x="4870623" y="1076125"/>
                <a:ext cx="328454" cy="632651"/>
                <a:chOff x="4855590" y="2485058"/>
                <a:chExt cx="308684" cy="632651"/>
              </a:xfrm>
            </p:grpSpPr>
            <p:cxnSp>
              <p:nvCxnSpPr>
                <p:cNvPr id="30" name="Straight Connector 29">
                  <a:extLst>
                    <a:ext uri="{FF2B5EF4-FFF2-40B4-BE49-F238E27FC236}">
                      <a16:creationId xmlns:a16="http://schemas.microsoft.com/office/drawing/2014/main" id="{16F1B09A-6C1C-49B0-B86E-DE200D1B5ECD}"/>
                    </a:ext>
                  </a:extLst>
                </p:cNvPr>
                <p:cNvCxnSpPr>
                  <a:cxnSpLocks/>
                </p:cNvCxnSpPr>
                <p:nvPr/>
              </p:nvCxnSpPr>
              <p:spPr>
                <a:xfrm>
                  <a:off x="4981055" y="2730330"/>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tar: 5 Points 31">
                  <a:extLst>
                    <a:ext uri="{FF2B5EF4-FFF2-40B4-BE49-F238E27FC236}">
                      <a16:creationId xmlns:a16="http://schemas.microsoft.com/office/drawing/2014/main" id="{B0427930-F202-4DC6-87CE-AFC2D6D78941}"/>
                    </a:ext>
                  </a:extLst>
                </p:cNvPr>
                <p:cNvSpPr/>
                <p:nvPr/>
              </p:nvSpPr>
              <p:spPr>
                <a:xfrm>
                  <a:off x="4855590" y="248505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9A79672-3271-4D65-84FD-A5C1D2743A08}"/>
                    </a:ext>
                  </a:extLst>
                </p:cNvPr>
                <p:cNvSpPr txBox="1"/>
                <p:nvPr/>
              </p:nvSpPr>
              <p:spPr>
                <a:xfrm>
                  <a:off x="4867020" y="2926933"/>
                  <a:ext cx="297254" cy="190776"/>
                </a:xfrm>
                <a:prstGeom prst="rect">
                  <a:avLst/>
                </a:prstGeom>
                <a:noFill/>
              </p:spPr>
              <p:txBody>
                <a:bodyPr wrap="square" rtlCol="0">
                  <a:spAutoFit/>
                </a:bodyPr>
                <a:lstStyle/>
                <a:p>
                  <a:r>
                    <a:rPr lang="en-US" sz="1000" b="1" dirty="0"/>
                    <a:t>2023</a:t>
                  </a:r>
                </a:p>
              </p:txBody>
            </p:sp>
          </p:grpSp>
          <p:sp>
            <p:nvSpPr>
              <p:cNvPr id="27" name="Wave 26">
                <a:extLst>
                  <a:ext uri="{FF2B5EF4-FFF2-40B4-BE49-F238E27FC236}">
                    <a16:creationId xmlns:a16="http://schemas.microsoft.com/office/drawing/2014/main" id="{49BAA613-A948-41B6-B60A-5CC03DD5714B}"/>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2024</a:t>
                </a:r>
              </a:p>
            </p:txBody>
          </p:sp>
        </p:grpSp>
        <p:sp>
          <p:nvSpPr>
            <p:cNvPr id="23" name="TextBox 22">
              <a:extLst>
                <a:ext uri="{FF2B5EF4-FFF2-40B4-BE49-F238E27FC236}">
                  <a16:creationId xmlns:a16="http://schemas.microsoft.com/office/drawing/2014/main" id="{E28BF8C4-5C32-4CC7-9886-CA0B367CA418}"/>
                </a:ext>
              </a:extLst>
            </p:cNvPr>
            <p:cNvSpPr txBox="1"/>
            <p:nvPr/>
          </p:nvSpPr>
          <p:spPr>
            <a:xfrm>
              <a:off x="4232538" y="5544387"/>
              <a:ext cx="893635" cy="251923"/>
            </a:xfrm>
            <a:prstGeom prst="rect">
              <a:avLst/>
            </a:prstGeom>
            <a:noFill/>
          </p:spPr>
          <p:txBody>
            <a:bodyPr wrap="square" rtlCol="0">
              <a:spAutoFit/>
            </a:bodyPr>
            <a:lstStyle/>
            <a:p>
              <a:r>
                <a:rPr lang="en-US" sz="1000" b="1" dirty="0"/>
                <a:t>LIFE SPAN</a:t>
              </a:r>
            </a:p>
          </p:txBody>
        </p:sp>
      </p:grpSp>
      <p:cxnSp>
        <p:nvCxnSpPr>
          <p:cNvPr id="34" name="Straight Connector 33">
            <a:extLst>
              <a:ext uri="{FF2B5EF4-FFF2-40B4-BE49-F238E27FC236}">
                <a16:creationId xmlns:a16="http://schemas.microsoft.com/office/drawing/2014/main" id="{831DDABF-67D8-4256-BA35-2A2E86DF81DA}"/>
              </a:ext>
            </a:extLst>
          </p:cNvPr>
          <p:cNvCxnSpPr>
            <a:cxnSpLocks/>
          </p:cNvCxnSpPr>
          <p:nvPr/>
        </p:nvCxnSpPr>
        <p:spPr>
          <a:xfrm>
            <a:off x="731520" y="5639379"/>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25240AD-23B0-4384-8754-F4E17A69FAE9}"/>
              </a:ext>
            </a:extLst>
          </p:cNvPr>
          <p:cNvPicPr>
            <a:picLocks noChangeAspect="1"/>
          </p:cNvPicPr>
          <p:nvPr/>
        </p:nvPicPr>
        <p:blipFill>
          <a:blip r:embed="rId2"/>
          <a:stretch>
            <a:fillRect/>
          </a:stretch>
        </p:blipFill>
        <p:spPr>
          <a:xfrm>
            <a:off x="4263617" y="897386"/>
            <a:ext cx="3975314" cy="2981486"/>
          </a:xfrm>
          <a:prstGeom prst="rect">
            <a:avLst/>
          </a:prstGeom>
          <a:ln>
            <a:solidFill>
              <a:schemeClr val="tx1"/>
            </a:solidFill>
          </a:ln>
        </p:spPr>
      </p:pic>
    </p:spTree>
    <p:extLst>
      <p:ext uri="{BB962C8B-B14F-4D97-AF65-F5344CB8AC3E}">
        <p14:creationId xmlns:p14="http://schemas.microsoft.com/office/powerpoint/2010/main" val="1921065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INTERNATIONAL TRUCK #120 (TANDEM) </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92"/>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248588"/>
            <a:ext cx="3888166" cy="3108543"/>
          </a:xfrm>
          <a:prstGeom prst="rect">
            <a:avLst/>
          </a:prstGeom>
          <a:noFill/>
        </p:spPr>
        <p:txBody>
          <a:bodyPr wrap="square" rtlCol="0">
            <a:spAutoFit/>
          </a:bodyPr>
          <a:lstStyle/>
          <a:p>
            <a:r>
              <a:rPr lang="en-US" sz="1400" b="1" dirty="0"/>
              <a:t>MAKE: </a:t>
            </a:r>
            <a:r>
              <a:rPr lang="en-US" sz="1400" dirty="0"/>
              <a:t>INTERNATIONAL</a:t>
            </a:r>
          </a:p>
          <a:p>
            <a:r>
              <a:rPr lang="en-US" sz="1400" b="1" dirty="0"/>
              <a:t>MODEL:</a:t>
            </a:r>
            <a:r>
              <a:rPr lang="en-US" sz="1400" dirty="0"/>
              <a:t> WORKSTAR 7600 TANDEM AXLE</a:t>
            </a:r>
          </a:p>
          <a:p>
            <a:r>
              <a:rPr lang="en-US" sz="1400" b="1" dirty="0"/>
              <a:t>YEAR:</a:t>
            </a:r>
            <a:r>
              <a:rPr lang="en-US" sz="1400" dirty="0"/>
              <a:t> 2019</a:t>
            </a:r>
          </a:p>
          <a:p>
            <a:r>
              <a:rPr lang="en-US" sz="1400" b="1" dirty="0"/>
              <a:t>AGE:</a:t>
            </a:r>
            <a:r>
              <a:rPr lang="en-US" sz="1400" dirty="0"/>
              <a:t> 3 YRS</a:t>
            </a:r>
          </a:p>
          <a:p>
            <a:r>
              <a:rPr lang="en-US" sz="1400" b="1" dirty="0"/>
              <a:t>MILES:</a:t>
            </a:r>
            <a:r>
              <a:rPr lang="en-US" sz="1400" dirty="0"/>
              <a:t> 2,963</a:t>
            </a:r>
          </a:p>
          <a:p>
            <a:r>
              <a:rPr lang="en-US" sz="1400" b="1" dirty="0"/>
              <a:t>CLASSIFICATION</a:t>
            </a:r>
            <a:r>
              <a:rPr lang="en-US" sz="1400" dirty="0"/>
              <a:t>: </a:t>
            </a:r>
            <a:r>
              <a:rPr lang="en-US" sz="1400" b="1" dirty="0">
                <a:solidFill>
                  <a:srgbClr val="FF0000"/>
                </a:solidFill>
              </a:rPr>
              <a:t>Prime Mover</a:t>
            </a:r>
          </a:p>
          <a:p>
            <a:r>
              <a:rPr lang="en-US" sz="1400" b="1" dirty="0"/>
              <a:t>*AVG LIFE SPAN:  **</a:t>
            </a:r>
            <a:r>
              <a:rPr lang="en-US" sz="1400" dirty="0"/>
              <a:t>8</a:t>
            </a:r>
            <a:r>
              <a:rPr lang="en-US" sz="1400" b="1" dirty="0"/>
              <a:t>-</a:t>
            </a:r>
            <a:r>
              <a:rPr lang="en-US" sz="1400" dirty="0"/>
              <a:t>10 YRS  </a:t>
            </a:r>
            <a:r>
              <a:rPr lang="en-US" sz="1400" b="1" dirty="0">
                <a:solidFill>
                  <a:srgbClr val="FF0000"/>
                </a:solidFill>
              </a:rPr>
              <a:t>***7 YRS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*VTRANS Policy is 8 YRS until Replacement with Push to 10 YRS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**Castleton PW Recommends 10-15 YR Life Span with Proper Maintenance</a:t>
            </a:r>
          </a:p>
          <a:p>
            <a:pPr>
              <a:defRPr/>
            </a:pPr>
            <a:r>
              <a:rPr lang="en-US" sz="1050" b="1" i="1" dirty="0"/>
              <a:t>*** If using the 7-Year warranty program, trade on 8</a:t>
            </a:r>
            <a:r>
              <a:rPr lang="en-US" sz="1050" b="1" i="1" baseline="30000" dirty="0"/>
              <a:t>th</a:t>
            </a:r>
            <a:r>
              <a:rPr lang="en-US" sz="1050" b="1" i="1" dirty="0"/>
              <a:t> year when resale value is still high. Latest information is $110K minimum trade value.</a:t>
            </a:r>
            <a:endPar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****1 Engine Hour = 33 Miles (VT DMV Inspector)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400" dirty="0"/>
          </a:p>
        </p:txBody>
      </p:sp>
      <p:grpSp>
        <p:nvGrpSpPr>
          <p:cNvPr id="21" name="Group 20">
            <a:extLst>
              <a:ext uri="{FF2B5EF4-FFF2-40B4-BE49-F238E27FC236}">
                <a16:creationId xmlns:a16="http://schemas.microsoft.com/office/drawing/2014/main" id="{7E157821-5B92-4505-BC85-A761F0B5845B}"/>
              </a:ext>
            </a:extLst>
          </p:cNvPr>
          <p:cNvGrpSpPr/>
          <p:nvPr/>
        </p:nvGrpSpPr>
        <p:grpSpPr>
          <a:xfrm>
            <a:off x="1922129" y="5777650"/>
            <a:ext cx="5299776" cy="1017130"/>
            <a:chOff x="1922129" y="5488401"/>
            <a:chExt cx="5299776" cy="1017130"/>
          </a:xfrm>
        </p:grpSpPr>
        <p:grpSp>
          <p:nvGrpSpPr>
            <p:cNvPr id="22" name="Group 21">
              <a:extLst>
                <a:ext uri="{FF2B5EF4-FFF2-40B4-BE49-F238E27FC236}">
                  <a16:creationId xmlns:a16="http://schemas.microsoft.com/office/drawing/2014/main" id="{4ACFB74E-CF0E-4AA4-BB54-67D512C79828}"/>
                </a:ext>
              </a:extLst>
            </p:cNvPr>
            <p:cNvGrpSpPr/>
            <p:nvPr/>
          </p:nvGrpSpPr>
          <p:grpSpPr>
            <a:xfrm>
              <a:off x="1922129" y="5689013"/>
              <a:ext cx="5299776" cy="816518"/>
              <a:chOff x="2677676" y="1090585"/>
              <a:chExt cx="3127153" cy="632650"/>
            </a:xfrm>
          </p:grpSpPr>
          <p:sp>
            <p:nvSpPr>
              <p:cNvPr id="24" name="Arrow: Right 23">
                <a:extLst>
                  <a:ext uri="{FF2B5EF4-FFF2-40B4-BE49-F238E27FC236}">
                    <a16:creationId xmlns:a16="http://schemas.microsoft.com/office/drawing/2014/main" id="{B1374C46-C733-431E-82D5-2163D79A6753}"/>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24CD449-AE66-4ACE-873F-55844C040697}"/>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2019</a:t>
                </a:r>
              </a:p>
            </p:txBody>
          </p:sp>
          <p:grpSp>
            <p:nvGrpSpPr>
              <p:cNvPr id="26" name="Group 25">
                <a:extLst>
                  <a:ext uri="{FF2B5EF4-FFF2-40B4-BE49-F238E27FC236}">
                    <a16:creationId xmlns:a16="http://schemas.microsoft.com/office/drawing/2014/main" id="{A63DBEC8-73CD-4E23-AC3E-F9739C29C64A}"/>
                  </a:ext>
                </a:extLst>
              </p:cNvPr>
              <p:cNvGrpSpPr/>
              <p:nvPr/>
            </p:nvGrpSpPr>
            <p:grpSpPr>
              <a:xfrm>
                <a:off x="4668386" y="1090585"/>
                <a:ext cx="316313" cy="632650"/>
                <a:chOff x="4665211" y="2499518"/>
                <a:chExt cx="297254" cy="632650"/>
              </a:xfrm>
            </p:grpSpPr>
            <p:cxnSp>
              <p:nvCxnSpPr>
                <p:cNvPr id="30" name="Straight Connector 29">
                  <a:extLst>
                    <a:ext uri="{FF2B5EF4-FFF2-40B4-BE49-F238E27FC236}">
                      <a16:creationId xmlns:a16="http://schemas.microsoft.com/office/drawing/2014/main" id="{16F1B09A-6C1C-49B0-B86E-DE200D1B5ECD}"/>
                    </a:ext>
                  </a:extLst>
                </p:cNvPr>
                <p:cNvCxnSpPr>
                  <a:cxnSpLocks/>
                </p:cNvCxnSpPr>
                <p:nvPr/>
              </p:nvCxnSpPr>
              <p:spPr>
                <a:xfrm>
                  <a:off x="4794760" y="2730330"/>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tar: 5 Points 31">
                  <a:extLst>
                    <a:ext uri="{FF2B5EF4-FFF2-40B4-BE49-F238E27FC236}">
                      <a16:creationId xmlns:a16="http://schemas.microsoft.com/office/drawing/2014/main" id="{B0427930-F202-4DC6-87CE-AFC2D6D78941}"/>
                    </a:ext>
                  </a:extLst>
                </p:cNvPr>
                <p:cNvSpPr/>
                <p:nvPr/>
              </p:nvSpPr>
              <p:spPr>
                <a:xfrm>
                  <a:off x="4674490" y="249951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9A79672-3271-4D65-84FD-A5C1D2743A08}"/>
                    </a:ext>
                  </a:extLst>
                </p:cNvPr>
                <p:cNvSpPr txBox="1"/>
                <p:nvPr/>
              </p:nvSpPr>
              <p:spPr>
                <a:xfrm>
                  <a:off x="4665211" y="2941392"/>
                  <a:ext cx="297254" cy="190776"/>
                </a:xfrm>
                <a:prstGeom prst="rect">
                  <a:avLst/>
                </a:prstGeom>
                <a:noFill/>
              </p:spPr>
              <p:txBody>
                <a:bodyPr wrap="square" rtlCol="0">
                  <a:spAutoFit/>
                </a:bodyPr>
                <a:lstStyle/>
                <a:p>
                  <a:r>
                    <a:rPr lang="en-US" sz="1000" b="1" dirty="0"/>
                    <a:t>2029</a:t>
                  </a:r>
                </a:p>
              </p:txBody>
            </p:sp>
          </p:grpSp>
          <p:sp>
            <p:nvSpPr>
              <p:cNvPr id="27" name="Wave 26">
                <a:extLst>
                  <a:ext uri="{FF2B5EF4-FFF2-40B4-BE49-F238E27FC236}">
                    <a16:creationId xmlns:a16="http://schemas.microsoft.com/office/drawing/2014/main" id="{49BAA613-A948-41B6-B60A-5CC03DD5714B}"/>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2031</a:t>
                </a:r>
              </a:p>
            </p:txBody>
          </p:sp>
        </p:grpSp>
        <p:sp>
          <p:nvSpPr>
            <p:cNvPr id="23" name="TextBox 22">
              <a:extLst>
                <a:ext uri="{FF2B5EF4-FFF2-40B4-BE49-F238E27FC236}">
                  <a16:creationId xmlns:a16="http://schemas.microsoft.com/office/drawing/2014/main" id="{E28BF8C4-5C32-4CC7-9886-CA0B367CA418}"/>
                </a:ext>
              </a:extLst>
            </p:cNvPr>
            <p:cNvSpPr txBox="1"/>
            <p:nvPr/>
          </p:nvSpPr>
          <p:spPr>
            <a:xfrm>
              <a:off x="4232538" y="5488401"/>
              <a:ext cx="893635" cy="251923"/>
            </a:xfrm>
            <a:prstGeom prst="rect">
              <a:avLst/>
            </a:prstGeom>
            <a:noFill/>
          </p:spPr>
          <p:txBody>
            <a:bodyPr wrap="square" rtlCol="0">
              <a:spAutoFit/>
            </a:bodyPr>
            <a:lstStyle/>
            <a:p>
              <a:r>
                <a:rPr lang="en-US" sz="1000" b="1" dirty="0"/>
                <a:t>LIFE SPAN</a:t>
              </a:r>
            </a:p>
          </p:txBody>
        </p:sp>
      </p:grpSp>
      <p:cxnSp>
        <p:nvCxnSpPr>
          <p:cNvPr id="34" name="Straight Connector 33">
            <a:extLst>
              <a:ext uri="{FF2B5EF4-FFF2-40B4-BE49-F238E27FC236}">
                <a16:creationId xmlns:a16="http://schemas.microsoft.com/office/drawing/2014/main" id="{20DEFC3A-7B15-402A-9259-F984B907AAED}"/>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56FA845-11C0-4735-8694-93919C0F7CB6}"/>
              </a:ext>
            </a:extLst>
          </p:cNvPr>
          <p:cNvSpPr txBox="1"/>
          <p:nvPr/>
        </p:nvSpPr>
        <p:spPr>
          <a:xfrm>
            <a:off x="331001" y="3984240"/>
            <a:ext cx="7800498" cy="1384995"/>
          </a:xfrm>
          <a:prstGeom prst="rect">
            <a:avLst/>
          </a:prstGeom>
          <a:noFill/>
        </p:spPr>
        <p:txBody>
          <a:bodyPr wrap="square" rtlCol="0">
            <a:spAutoFit/>
          </a:bodyPr>
          <a:lstStyle/>
          <a:p>
            <a:r>
              <a:rPr lang="en-US" sz="1400" b="1" u="sng" dirty="0"/>
              <a:t>Mechanic’s Assessment:</a:t>
            </a:r>
          </a:p>
          <a:p>
            <a:endParaRPr lang="en-US" sz="1400" b="1" u="sng" dirty="0"/>
          </a:p>
          <a:p>
            <a:pPr marL="285750" indent="-285750">
              <a:buFont typeface="Arial" panose="020B0604020202020204" pitchFamily="34" charset="0"/>
              <a:buChar char="•"/>
            </a:pPr>
            <a:r>
              <a:rPr lang="en-US" sz="1400" b="1" dirty="0"/>
              <a:t>This truck is relatively new.</a:t>
            </a:r>
          </a:p>
          <a:p>
            <a:pPr marL="285750" indent="-285750">
              <a:buFont typeface="Arial" panose="020B0604020202020204" pitchFamily="34" charset="0"/>
              <a:buChar char="•"/>
            </a:pPr>
            <a:r>
              <a:rPr lang="en-US" sz="1400" b="1" dirty="0"/>
              <a:t> No issues</a:t>
            </a:r>
          </a:p>
          <a:p>
            <a:pPr marL="285750" indent="-285750">
              <a:buFont typeface="Arial" panose="020B0604020202020204" pitchFamily="34" charset="0"/>
              <a:buChar char="•"/>
            </a:pPr>
            <a:r>
              <a:rPr lang="en-US" sz="1400" b="1" u="sng" dirty="0">
                <a:solidFill>
                  <a:srgbClr val="FF0000"/>
                </a:solidFill>
              </a:rPr>
              <a:t>Lease payments end for new tandem in 2031. The replacement for this 2019 should be ordered in 2030, depending on supply chain issues.</a:t>
            </a:r>
          </a:p>
        </p:txBody>
      </p:sp>
      <p:pic>
        <p:nvPicPr>
          <p:cNvPr id="3" name="Picture 2">
            <a:extLst>
              <a:ext uri="{FF2B5EF4-FFF2-40B4-BE49-F238E27FC236}">
                <a16:creationId xmlns:a16="http://schemas.microsoft.com/office/drawing/2014/main" id="{09F7F656-E124-4B34-9AAF-6DB3A832A271}"/>
              </a:ext>
            </a:extLst>
          </p:cNvPr>
          <p:cNvPicPr>
            <a:picLocks noChangeAspect="1"/>
          </p:cNvPicPr>
          <p:nvPr/>
        </p:nvPicPr>
        <p:blipFill>
          <a:blip r:embed="rId2"/>
          <a:stretch>
            <a:fillRect/>
          </a:stretch>
        </p:blipFill>
        <p:spPr>
          <a:xfrm>
            <a:off x="4243334" y="891193"/>
            <a:ext cx="3888165" cy="2772763"/>
          </a:xfrm>
          <a:prstGeom prst="rect">
            <a:avLst/>
          </a:prstGeom>
          <a:ln>
            <a:solidFill>
              <a:schemeClr val="tx1"/>
            </a:solidFill>
          </a:ln>
        </p:spPr>
      </p:pic>
    </p:spTree>
    <p:extLst>
      <p:ext uri="{BB962C8B-B14F-4D97-AF65-F5344CB8AC3E}">
        <p14:creationId xmlns:p14="http://schemas.microsoft.com/office/powerpoint/2010/main" val="2291856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INTERNATIONAL TRUCK #120 (TANDEM) </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92"/>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248588"/>
            <a:ext cx="3888166" cy="3108543"/>
          </a:xfrm>
          <a:prstGeom prst="rect">
            <a:avLst/>
          </a:prstGeom>
          <a:noFill/>
        </p:spPr>
        <p:txBody>
          <a:bodyPr wrap="square" rtlCol="0">
            <a:spAutoFit/>
          </a:bodyPr>
          <a:lstStyle/>
          <a:p>
            <a:r>
              <a:rPr lang="en-US" sz="1400" b="1" dirty="0"/>
              <a:t>MAKE: Western Star</a:t>
            </a:r>
            <a:endParaRPr lang="en-US" sz="1400" dirty="0"/>
          </a:p>
          <a:p>
            <a:r>
              <a:rPr lang="en-US" sz="1400" b="1" dirty="0"/>
              <a:t>MODEL: </a:t>
            </a:r>
            <a:r>
              <a:rPr lang="en-US" sz="1400" dirty="0"/>
              <a:t>47X </a:t>
            </a:r>
          </a:p>
          <a:p>
            <a:r>
              <a:rPr lang="en-US" sz="1400" b="1" dirty="0"/>
              <a:t>YEAR:</a:t>
            </a:r>
            <a:r>
              <a:rPr lang="en-US" sz="1400" dirty="0"/>
              <a:t> 2025</a:t>
            </a:r>
          </a:p>
          <a:p>
            <a:r>
              <a:rPr lang="en-US" sz="1400" b="1" dirty="0"/>
              <a:t>AGE:</a:t>
            </a:r>
            <a:r>
              <a:rPr lang="en-US" sz="1400" dirty="0"/>
              <a:t> 1 YRS</a:t>
            </a:r>
          </a:p>
          <a:p>
            <a:r>
              <a:rPr lang="en-US" sz="1400" b="1" dirty="0"/>
              <a:t>MILES:</a:t>
            </a:r>
            <a:r>
              <a:rPr lang="en-US" sz="1400" dirty="0"/>
              <a:t> 0</a:t>
            </a:r>
          </a:p>
          <a:p>
            <a:r>
              <a:rPr lang="en-US" sz="1400" b="1" dirty="0"/>
              <a:t>CLASSIFICATION</a:t>
            </a:r>
            <a:r>
              <a:rPr lang="en-US" sz="1400" dirty="0"/>
              <a:t>: </a:t>
            </a:r>
            <a:r>
              <a:rPr lang="en-US" sz="1400" b="1" dirty="0">
                <a:solidFill>
                  <a:srgbClr val="FF0000"/>
                </a:solidFill>
              </a:rPr>
              <a:t>Prime Mover</a:t>
            </a:r>
          </a:p>
          <a:p>
            <a:r>
              <a:rPr lang="en-US" sz="1400" b="1" dirty="0"/>
              <a:t>*AVG LIFE SPAN:  **</a:t>
            </a:r>
            <a:r>
              <a:rPr lang="en-US" sz="1400" dirty="0"/>
              <a:t>8</a:t>
            </a:r>
            <a:r>
              <a:rPr lang="en-US" sz="1400" b="1" dirty="0"/>
              <a:t>-</a:t>
            </a:r>
            <a:r>
              <a:rPr lang="en-US" sz="1400" dirty="0"/>
              <a:t>10 YRS  </a:t>
            </a:r>
            <a:r>
              <a:rPr lang="en-US" sz="1400" b="1" dirty="0">
                <a:solidFill>
                  <a:srgbClr val="FF0000"/>
                </a:solidFill>
              </a:rPr>
              <a:t>***7 YRS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*VTRANS Policy is 8 YRS until Replacement with Push to 10 YRS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**Castleton PW Recommends 10-15 YR Life Span with Proper Maintenance</a:t>
            </a:r>
          </a:p>
          <a:p>
            <a:pPr>
              <a:defRPr/>
            </a:pPr>
            <a:r>
              <a:rPr lang="en-US" sz="1050" b="1" i="1" dirty="0"/>
              <a:t>*** If using the 7-Year warranty program, trade on 8</a:t>
            </a:r>
            <a:r>
              <a:rPr lang="en-US" sz="1050" b="1" i="1" baseline="30000" dirty="0"/>
              <a:t>th</a:t>
            </a:r>
            <a:r>
              <a:rPr lang="en-US" sz="1050" b="1" i="1" dirty="0"/>
              <a:t> year when resale value is still high. Latest information is $110K minimum trade value.</a:t>
            </a:r>
            <a:endPar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****1 Engine Hour = 33 Miles (VT DMV Inspector)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400" dirty="0"/>
          </a:p>
        </p:txBody>
      </p:sp>
      <p:grpSp>
        <p:nvGrpSpPr>
          <p:cNvPr id="21" name="Group 20">
            <a:extLst>
              <a:ext uri="{FF2B5EF4-FFF2-40B4-BE49-F238E27FC236}">
                <a16:creationId xmlns:a16="http://schemas.microsoft.com/office/drawing/2014/main" id="{7E157821-5B92-4505-BC85-A761F0B5845B}"/>
              </a:ext>
            </a:extLst>
          </p:cNvPr>
          <p:cNvGrpSpPr/>
          <p:nvPr/>
        </p:nvGrpSpPr>
        <p:grpSpPr>
          <a:xfrm>
            <a:off x="1922129" y="5777650"/>
            <a:ext cx="5299776" cy="1017130"/>
            <a:chOff x="1922129" y="5488401"/>
            <a:chExt cx="5299776" cy="1017130"/>
          </a:xfrm>
        </p:grpSpPr>
        <p:grpSp>
          <p:nvGrpSpPr>
            <p:cNvPr id="22" name="Group 21">
              <a:extLst>
                <a:ext uri="{FF2B5EF4-FFF2-40B4-BE49-F238E27FC236}">
                  <a16:creationId xmlns:a16="http://schemas.microsoft.com/office/drawing/2014/main" id="{4ACFB74E-CF0E-4AA4-BB54-67D512C79828}"/>
                </a:ext>
              </a:extLst>
            </p:cNvPr>
            <p:cNvGrpSpPr/>
            <p:nvPr/>
          </p:nvGrpSpPr>
          <p:grpSpPr>
            <a:xfrm>
              <a:off x="1922129" y="5689013"/>
              <a:ext cx="5299776" cy="816518"/>
              <a:chOff x="2677676" y="1090585"/>
              <a:chExt cx="3127153" cy="632650"/>
            </a:xfrm>
          </p:grpSpPr>
          <p:sp>
            <p:nvSpPr>
              <p:cNvPr id="24" name="Arrow: Right 23">
                <a:extLst>
                  <a:ext uri="{FF2B5EF4-FFF2-40B4-BE49-F238E27FC236}">
                    <a16:creationId xmlns:a16="http://schemas.microsoft.com/office/drawing/2014/main" id="{B1374C46-C733-431E-82D5-2163D79A6753}"/>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24CD449-AE66-4ACE-873F-55844C040697}"/>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2025</a:t>
                </a:r>
              </a:p>
            </p:txBody>
          </p:sp>
          <p:grpSp>
            <p:nvGrpSpPr>
              <p:cNvPr id="26" name="Group 25">
                <a:extLst>
                  <a:ext uri="{FF2B5EF4-FFF2-40B4-BE49-F238E27FC236}">
                    <a16:creationId xmlns:a16="http://schemas.microsoft.com/office/drawing/2014/main" id="{A63DBEC8-73CD-4E23-AC3E-F9739C29C64A}"/>
                  </a:ext>
                </a:extLst>
              </p:cNvPr>
              <p:cNvGrpSpPr/>
              <p:nvPr/>
            </p:nvGrpSpPr>
            <p:grpSpPr>
              <a:xfrm>
                <a:off x="4689186" y="1090585"/>
                <a:ext cx="317454" cy="632650"/>
                <a:chOff x="4684837" y="2499518"/>
                <a:chExt cx="298331" cy="632650"/>
              </a:xfrm>
            </p:grpSpPr>
            <p:cxnSp>
              <p:nvCxnSpPr>
                <p:cNvPr id="30" name="Straight Connector 29">
                  <a:extLst>
                    <a:ext uri="{FF2B5EF4-FFF2-40B4-BE49-F238E27FC236}">
                      <a16:creationId xmlns:a16="http://schemas.microsoft.com/office/drawing/2014/main" id="{16F1B09A-6C1C-49B0-B86E-DE200D1B5ECD}"/>
                    </a:ext>
                  </a:extLst>
                </p:cNvPr>
                <p:cNvCxnSpPr>
                  <a:cxnSpLocks/>
                </p:cNvCxnSpPr>
                <p:nvPr/>
              </p:nvCxnSpPr>
              <p:spPr>
                <a:xfrm>
                  <a:off x="4815463" y="2730330"/>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tar: 5 Points 31">
                  <a:extLst>
                    <a:ext uri="{FF2B5EF4-FFF2-40B4-BE49-F238E27FC236}">
                      <a16:creationId xmlns:a16="http://schemas.microsoft.com/office/drawing/2014/main" id="{B0427930-F202-4DC6-87CE-AFC2D6D78941}"/>
                    </a:ext>
                  </a:extLst>
                </p:cNvPr>
                <p:cNvSpPr/>
                <p:nvPr/>
              </p:nvSpPr>
              <p:spPr>
                <a:xfrm>
                  <a:off x="4684837" y="249951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9A79672-3271-4D65-84FD-A5C1D2743A08}"/>
                    </a:ext>
                  </a:extLst>
                </p:cNvPr>
                <p:cNvSpPr txBox="1"/>
                <p:nvPr/>
              </p:nvSpPr>
              <p:spPr>
                <a:xfrm>
                  <a:off x="4685914" y="2941392"/>
                  <a:ext cx="297254" cy="190776"/>
                </a:xfrm>
                <a:prstGeom prst="rect">
                  <a:avLst/>
                </a:prstGeom>
                <a:noFill/>
              </p:spPr>
              <p:txBody>
                <a:bodyPr wrap="square" rtlCol="0">
                  <a:spAutoFit/>
                </a:bodyPr>
                <a:lstStyle/>
                <a:p>
                  <a:r>
                    <a:rPr lang="en-US" sz="1000" b="1" dirty="0"/>
                    <a:t>2030</a:t>
                  </a:r>
                </a:p>
              </p:txBody>
            </p:sp>
          </p:grpSp>
          <p:sp>
            <p:nvSpPr>
              <p:cNvPr id="27" name="Wave 26">
                <a:extLst>
                  <a:ext uri="{FF2B5EF4-FFF2-40B4-BE49-F238E27FC236}">
                    <a16:creationId xmlns:a16="http://schemas.microsoft.com/office/drawing/2014/main" id="{49BAA613-A948-41B6-B60A-5CC03DD5714B}"/>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2032</a:t>
                </a:r>
              </a:p>
            </p:txBody>
          </p:sp>
        </p:grpSp>
        <p:sp>
          <p:nvSpPr>
            <p:cNvPr id="23" name="TextBox 22">
              <a:extLst>
                <a:ext uri="{FF2B5EF4-FFF2-40B4-BE49-F238E27FC236}">
                  <a16:creationId xmlns:a16="http://schemas.microsoft.com/office/drawing/2014/main" id="{E28BF8C4-5C32-4CC7-9886-CA0B367CA418}"/>
                </a:ext>
              </a:extLst>
            </p:cNvPr>
            <p:cNvSpPr txBox="1"/>
            <p:nvPr/>
          </p:nvSpPr>
          <p:spPr>
            <a:xfrm>
              <a:off x="4232538" y="5488401"/>
              <a:ext cx="893635" cy="251923"/>
            </a:xfrm>
            <a:prstGeom prst="rect">
              <a:avLst/>
            </a:prstGeom>
            <a:noFill/>
          </p:spPr>
          <p:txBody>
            <a:bodyPr wrap="square" rtlCol="0">
              <a:spAutoFit/>
            </a:bodyPr>
            <a:lstStyle/>
            <a:p>
              <a:r>
                <a:rPr lang="en-US" sz="1000" b="1" dirty="0"/>
                <a:t>LIFE SPAN</a:t>
              </a:r>
            </a:p>
          </p:txBody>
        </p:sp>
      </p:grpSp>
      <p:cxnSp>
        <p:nvCxnSpPr>
          <p:cNvPr id="34" name="Straight Connector 33">
            <a:extLst>
              <a:ext uri="{FF2B5EF4-FFF2-40B4-BE49-F238E27FC236}">
                <a16:creationId xmlns:a16="http://schemas.microsoft.com/office/drawing/2014/main" id="{20DEFC3A-7B15-402A-9259-F984B907AAED}"/>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56FA845-11C0-4735-8694-93919C0F7CB6}"/>
              </a:ext>
            </a:extLst>
          </p:cNvPr>
          <p:cNvSpPr txBox="1"/>
          <p:nvPr/>
        </p:nvSpPr>
        <p:spPr>
          <a:xfrm>
            <a:off x="331001" y="3984240"/>
            <a:ext cx="7800498" cy="1384995"/>
          </a:xfrm>
          <a:prstGeom prst="rect">
            <a:avLst/>
          </a:prstGeom>
          <a:noFill/>
        </p:spPr>
        <p:txBody>
          <a:bodyPr wrap="square" rtlCol="0">
            <a:spAutoFit/>
          </a:bodyPr>
          <a:lstStyle/>
          <a:p>
            <a:r>
              <a:rPr lang="en-US" sz="1400" b="1" u="sng" dirty="0"/>
              <a:t>Mechanic’s Assessment:</a:t>
            </a:r>
          </a:p>
          <a:p>
            <a:endParaRPr lang="en-US" sz="1400" b="1" u="sng" dirty="0"/>
          </a:p>
          <a:p>
            <a:pPr marL="285750" indent="-285750">
              <a:buFont typeface="Arial" panose="020B0604020202020204" pitchFamily="34" charset="0"/>
              <a:buChar char="•"/>
            </a:pPr>
            <a:r>
              <a:rPr lang="en-US" sz="1400" b="1" dirty="0"/>
              <a:t>This truck is relatively new.</a:t>
            </a:r>
          </a:p>
          <a:p>
            <a:pPr marL="285750" indent="-285750">
              <a:buFont typeface="Arial" panose="020B0604020202020204" pitchFamily="34" charset="0"/>
              <a:buChar char="•"/>
            </a:pPr>
            <a:r>
              <a:rPr lang="en-US" sz="1400" b="1" dirty="0"/>
              <a:t> No issues</a:t>
            </a:r>
          </a:p>
          <a:p>
            <a:pPr marL="285750" indent="-285750">
              <a:buFont typeface="Arial" panose="020B0604020202020204" pitchFamily="34" charset="0"/>
              <a:buChar char="•"/>
            </a:pPr>
            <a:r>
              <a:rPr lang="en-US" sz="1400" b="1" u="sng" dirty="0">
                <a:solidFill>
                  <a:srgbClr val="FF0000"/>
                </a:solidFill>
              </a:rPr>
              <a:t>Lease payments end for new tandem in 2032. The replacement for this 2025 should be ordered in 2031, depending on supply chain issues.</a:t>
            </a:r>
          </a:p>
        </p:txBody>
      </p:sp>
      <p:pic>
        <p:nvPicPr>
          <p:cNvPr id="4" name="Content Placeholder 3">
            <a:extLst>
              <a:ext uri="{FF2B5EF4-FFF2-40B4-BE49-F238E27FC236}">
                <a16:creationId xmlns:a16="http://schemas.microsoft.com/office/drawing/2014/main" id="{AE02EA1F-D42F-B5DA-8B60-0D50898E8017}"/>
              </a:ext>
            </a:extLst>
          </p:cNvPr>
          <p:cNvPicPr>
            <a:picLocks noChangeAspect="1"/>
          </p:cNvPicPr>
          <p:nvPr/>
        </p:nvPicPr>
        <p:blipFill>
          <a:blip r:embed="rId2"/>
          <a:stretch>
            <a:fillRect/>
          </a:stretch>
        </p:blipFill>
        <p:spPr>
          <a:xfrm>
            <a:off x="4231250" y="928481"/>
            <a:ext cx="4453695" cy="3112277"/>
          </a:xfrm>
          <a:prstGeom prst="rect">
            <a:avLst/>
          </a:prstGeom>
        </p:spPr>
      </p:pic>
    </p:spTree>
    <p:extLst>
      <p:ext uri="{BB962C8B-B14F-4D97-AF65-F5344CB8AC3E}">
        <p14:creationId xmlns:p14="http://schemas.microsoft.com/office/powerpoint/2010/main" val="2737068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INTERNATIONAL TRUCK #113 (SINGLE-AXLE)  </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93"/>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248588"/>
            <a:ext cx="3888166" cy="2946961"/>
          </a:xfrm>
          <a:prstGeom prst="rect">
            <a:avLst/>
          </a:prstGeom>
          <a:noFill/>
        </p:spPr>
        <p:txBody>
          <a:bodyPr wrap="square" rtlCol="0">
            <a:spAutoFit/>
          </a:bodyPr>
          <a:lstStyle/>
          <a:p>
            <a:r>
              <a:rPr lang="en-US" sz="1400" b="1" dirty="0"/>
              <a:t>MAKE: </a:t>
            </a:r>
            <a:r>
              <a:rPr lang="en-US" sz="1400" dirty="0"/>
              <a:t>INTERNATIONAL</a:t>
            </a:r>
          </a:p>
          <a:p>
            <a:r>
              <a:rPr lang="en-US" sz="1400" b="1" dirty="0"/>
              <a:t>MODEL:</a:t>
            </a:r>
            <a:r>
              <a:rPr lang="en-US" sz="1400" dirty="0"/>
              <a:t> WORKSTAR 7400 (SINGLE-AXLE)</a:t>
            </a:r>
          </a:p>
          <a:p>
            <a:r>
              <a:rPr lang="en-US" sz="1400" b="1" dirty="0"/>
              <a:t>YEAR:</a:t>
            </a:r>
            <a:r>
              <a:rPr lang="en-US" sz="1400" dirty="0"/>
              <a:t> 2006</a:t>
            </a:r>
          </a:p>
          <a:p>
            <a:r>
              <a:rPr lang="en-US" sz="1400" b="1" dirty="0"/>
              <a:t>AGE:</a:t>
            </a:r>
            <a:r>
              <a:rPr lang="en-US" sz="1400" dirty="0"/>
              <a:t> 16</a:t>
            </a:r>
          </a:p>
          <a:p>
            <a:r>
              <a:rPr lang="en-US" sz="1400" b="1" dirty="0"/>
              <a:t>MILES:</a:t>
            </a:r>
            <a:r>
              <a:rPr lang="en-US" sz="1400" dirty="0"/>
              <a:t> 77,156</a:t>
            </a:r>
          </a:p>
          <a:p>
            <a:r>
              <a:rPr lang="en-US" sz="1400" dirty="0"/>
              <a:t>CLASSIFICATION: </a:t>
            </a:r>
            <a:r>
              <a:rPr lang="en-US" sz="1400" b="1" dirty="0">
                <a:solidFill>
                  <a:srgbClr val="FF0000"/>
                </a:solidFill>
              </a:rPr>
              <a:t>Prime Mover</a:t>
            </a:r>
          </a:p>
          <a:p>
            <a:r>
              <a:rPr lang="en-US" sz="1400" b="1" dirty="0"/>
              <a:t>*AVG LIFE SPAN:  **</a:t>
            </a:r>
            <a:r>
              <a:rPr lang="en-US" sz="1400" dirty="0"/>
              <a:t>8-10 YRS   </a:t>
            </a:r>
            <a:r>
              <a:rPr lang="en-US" sz="1400" b="1" dirty="0">
                <a:solidFill>
                  <a:srgbClr val="FF0000"/>
                </a:solidFill>
              </a:rPr>
              <a:t>***7 YRS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*VTRANS Policy is 8 YRS until Replacement with Push to 10 YRS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**Castleton PW Recommends 10 YR Life Span with Proper Maintenance</a:t>
            </a:r>
          </a:p>
          <a:p>
            <a:pPr>
              <a:defRPr/>
            </a:pPr>
            <a:r>
              <a:rPr lang="en-US" sz="1050" b="1" i="1" dirty="0"/>
              <a:t>*** If using the 7-Year warranty program, trade on 8</a:t>
            </a:r>
            <a:r>
              <a:rPr lang="en-US" sz="1050" b="1" i="1" baseline="30000" dirty="0"/>
              <a:t>th</a:t>
            </a:r>
            <a:r>
              <a:rPr lang="en-US" sz="1050" b="1" i="1" dirty="0"/>
              <a:t> year when resale value is still high. Latest information is $110K minimum trade value.</a:t>
            </a:r>
            <a:endPar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US" sz="1050" b="1" dirty="0"/>
              <a:t>****1 Engine Hour = 33 Miles (VDMV Inspector)</a:t>
            </a:r>
          </a:p>
          <a:p>
            <a:endParaRPr lang="en-US" sz="1400" dirty="0"/>
          </a:p>
        </p:txBody>
      </p:sp>
      <p:grpSp>
        <p:nvGrpSpPr>
          <p:cNvPr id="21" name="Group 20">
            <a:extLst>
              <a:ext uri="{FF2B5EF4-FFF2-40B4-BE49-F238E27FC236}">
                <a16:creationId xmlns:a16="http://schemas.microsoft.com/office/drawing/2014/main" id="{7E157821-5B92-4505-BC85-A761F0B5845B}"/>
              </a:ext>
            </a:extLst>
          </p:cNvPr>
          <p:cNvGrpSpPr/>
          <p:nvPr/>
        </p:nvGrpSpPr>
        <p:grpSpPr>
          <a:xfrm>
            <a:off x="1922129" y="5814981"/>
            <a:ext cx="5299773" cy="961140"/>
            <a:chOff x="1922129" y="5544387"/>
            <a:chExt cx="5299773" cy="961140"/>
          </a:xfrm>
        </p:grpSpPr>
        <p:grpSp>
          <p:nvGrpSpPr>
            <p:cNvPr id="22" name="Group 21">
              <a:extLst>
                <a:ext uri="{FF2B5EF4-FFF2-40B4-BE49-F238E27FC236}">
                  <a16:creationId xmlns:a16="http://schemas.microsoft.com/office/drawing/2014/main" id="{4ACFB74E-CF0E-4AA4-BB54-67D512C79828}"/>
                </a:ext>
              </a:extLst>
            </p:cNvPr>
            <p:cNvGrpSpPr/>
            <p:nvPr/>
          </p:nvGrpSpPr>
          <p:grpSpPr>
            <a:xfrm>
              <a:off x="1922129" y="5670348"/>
              <a:ext cx="5299773" cy="835179"/>
              <a:chOff x="2677676" y="1076125"/>
              <a:chExt cx="3127153" cy="647110"/>
            </a:xfrm>
          </p:grpSpPr>
          <p:sp>
            <p:nvSpPr>
              <p:cNvPr id="24" name="Arrow: Right 23">
                <a:extLst>
                  <a:ext uri="{FF2B5EF4-FFF2-40B4-BE49-F238E27FC236}">
                    <a16:creationId xmlns:a16="http://schemas.microsoft.com/office/drawing/2014/main" id="{B1374C46-C733-431E-82D5-2163D79A6753}"/>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24CD449-AE66-4ACE-873F-55844C040697}"/>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2006</a:t>
                </a:r>
              </a:p>
            </p:txBody>
          </p:sp>
          <p:grpSp>
            <p:nvGrpSpPr>
              <p:cNvPr id="26" name="Group 25">
                <a:extLst>
                  <a:ext uri="{FF2B5EF4-FFF2-40B4-BE49-F238E27FC236}">
                    <a16:creationId xmlns:a16="http://schemas.microsoft.com/office/drawing/2014/main" id="{A63DBEC8-73CD-4E23-AC3E-F9739C29C64A}"/>
                  </a:ext>
                </a:extLst>
              </p:cNvPr>
              <p:cNvGrpSpPr/>
              <p:nvPr/>
            </p:nvGrpSpPr>
            <p:grpSpPr>
              <a:xfrm>
                <a:off x="4403922" y="1076125"/>
                <a:ext cx="1384406" cy="647110"/>
                <a:chOff x="4416869" y="2485058"/>
                <a:chExt cx="1301047" cy="647110"/>
              </a:xfrm>
            </p:grpSpPr>
            <p:cxnSp>
              <p:nvCxnSpPr>
                <p:cNvPr id="30" name="Straight Connector 29">
                  <a:extLst>
                    <a:ext uri="{FF2B5EF4-FFF2-40B4-BE49-F238E27FC236}">
                      <a16:creationId xmlns:a16="http://schemas.microsoft.com/office/drawing/2014/main" id="{16F1B09A-6C1C-49B0-B86E-DE200D1B5ECD}"/>
                    </a:ext>
                  </a:extLst>
                </p:cNvPr>
                <p:cNvCxnSpPr>
                  <a:cxnSpLocks/>
                </p:cNvCxnSpPr>
                <p:nvPr/>
              </p:nvCxnSpPr>
              <p:spPr>
                <a:xfrm>
                  <a:off x="5012079" y="2715872"/>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tar: 5 Points 31">
                  <a:extLst>
                    <a:ext uri="{FF2B5EF4-FFF2-40B4-BE49-F238E27FC236}">
                      <a16:creationId xmlns:a16="http://schemas.microsoft.com/office/drawing/2014/main" id="{B0427930-F202-4DC6-87CE-AFC2D6D78941}"/>
                    </a:ext>
                  </a:extLst>
                </p:cNvPr>
                <p:cNvSpPr/>
                <p:nvPr/>
              </p:nvSpPr>
              <p:spPr>
                <a:xfrm>
                  <a:off x="4902152" y="248505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9A79672-3271-4D65-84FD-A5C1D2743A08}"/>
                    </a:ext>
                  </a:extLst>
                </p:cNvPr>
                <p:cNvSpPr txBox="1"/>
                <p:nvPr/>
              </p:nvSpPr>
              <p:spPr>
                <a:xfrm>
                  <a:off x="4416869" y="2941392"/>
                  <a:ext cx="1301047" cy="190776"/>
                </a:xfrm>
                <a:prstGeom prst="rect">
                  <a:avLst/>
                </a:prstGeom>
                <a:noFill/>
              </p:spPr>
              <p:txBody>
                <a:bodyPr wrap="square" rtlCol="0">
                  <a:spAutoFit/>
                </a:bodyPr>
                <a:lstStyle/>
                <a:p>
                  <a:r>
                    <a:rPr lang="en-US" sz="1000" b="1" dirty="0"/>
                    <a:t>2016 (DP 2022 with Additional 4-5 YRS) </a:t>
                  </a:r>
                </a:p>
              </p:txBody>
            </p:sp>
          </p:grpSp>
          <p:sp>
            <p:nvSpPr>
              <p:cNvPr id="27" name="Wave 26">
                <a:extLst>
                  <a:ext uri="{FF2B5EF4-FFF2-40B4-BE49-F238E27FC236}">
                    <a16:creationId xmlns:a16="http://schemas.microsoft.com/office/drawing/2014/main" id="{49BAA613-A948-41B6-B60A-5CC03DD5714B}"/>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REMOVE</a:t>
                </a:r>
              </a:p>
            </p:txBody>
          </p:sp>
        </p:grpSp>
        <p:sp>
          <p:nvSpPr>
            <p:cNvPr id="23" name="TextBox 22">
              <a:extLst>
                <a:ext uri="{FF2B5EF4-FFF2-40B4-BE49-F238E27FC236}">
                  <a16:creationId xmlns:a16="http://schemas.microsoft.com/office/drawing/2014/main" id="{E28BF8C4-5C32-4CC7-9886-CA0B367CA418}"/>
                </a:ext>
              </a:extLst>
            </p:cNvPr>
            <p:cNvSpPr txBox="1"/>
            <p:nvPr/>
          </p:nvSpPr>
          <p:spPr>
            <a:xfrm>
              <a:off x="4232538" y="5544387"/>
              <a:ext cx="893635" cy="251923"/>
            </a:xfrm>
            <a:prstGeom prst="rect">
              <a:avLst/>
            </a:prstGeom>
            <a:noFill/>
          </p:spPr>
          <p:txBody>
            <a:bodyPr wrap="square" rtlCol="0">
              <a:spAutoFit/>
            </a:bodyPr>
            <a:lstStyle/>
            <a:p>
              <a:r>
                <a:rPr lang="en-US" sz="1000" b="1" dirty="0"/>
                <a:t>LIFE SPAN</a:t>
              </a:r>
            </a:p>
          </p:txBody>
        </p:sp>
      </p:grpSp>
      <p:cxnSp>
        <p:nvCxnSpPr>
          <p:cNvPr id="34" name="Straight Connector 33">
            <a:extLst>
              <a:ext uri="{FF2B5EF4-FFF2-40B4-BE49-F238E27FC236}">
                <a16:creationId xmlns:a16="http://schemas.microsoft.com/office/drawing/2014/main" id="{2CE079B2-4D94-4343-9B81-4CBEED039460}"/>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816A767-8BC6-4185-B75D-2C54BCA31A0F}"/>
              </a:ext>
            </a:extLst>
          </p:cNvPr>
          <p:cNvSpPr txBox="1"/>
          <p:nvPr/>
        </p:nvSpPr>
        <p:spPr>
          <a:xfrm>
            <a:off x="303373" y="3918914"/>
            <a:ext cx="8430722" cy="1815882"/>
          </a:xfrm>
          <a:prstGeom prst="rect">
            <a:avLst/>
          </a:prstGeom>
          <a:noFill/>
        </p:spPr>
        <p:txBody>
          <a:bodyPr wrap="square" rtlCol="0">
            <a:spAutoFit/>
          </a:bodyPr>
          <a:lstStyle/>
          <a:p>
            <a:r>
              <a:rPr lang="en-US" sz="1400" b="1" u="sng" dirty="0"/>
              <a:t>Mechanic’s Assessment:</a:t>
            </a:r>
          </a:p>
          <a:p>
            <a:pPr marL="285750" indent="-285750">
              <a:buFont typeface="Arial" panose="020B0604020202020204" pitchFamily="34" charset="0"/>
              <a:buChar char="•"/>
            </a:pPr>
            <a:r>
              <a:rPr lang="en-US" sz="1400" b="1" dirty="0"/>
              <a:t>Requires front end work</a:t>
            </a:r>
          </a:p>
          <a:p>
            <a:pPr marL="285750" indent="-285750">
              <a:buFont typeface="Arial" panose="020B0604020202020204" pitchFamily="34" charset="0"/>
              <a:buChar char="•"/>
            </a:pPr>
            <a:r>
              <a:rPr lang="en-US" sz="1400" b="1" dirty="0"/>
              <a:t>Work/replace side-dump cylinder</a:t>
            </a:r>
          </a:p>
          <a:p>
            <a:pPr marL="285750" indent="-285750">
              <a:buFont typeface="Arial" panose="020B0604020202020204" pitchFamily="34" charset="0"/>
              <a:buChar char="•"/>
            </a:pPr>
            <a:r>
              <a:rPr lang="en-US" sz="1400" b="1" dirty="0"/>
              <a:t>New/re-built dump cylinder </a:t>
            </a:r>
          </a:p>
          <a:p>
            <a:pPr marL="285750" indent="-285750">
              <a:buFont typeface="Arial" panose="020B0604020202020204" pitchFamily="34" charset="0"/>
              <a:buChar char="•"/>
            </a:pPr>
            <a:r>
              <a:rPr lang="en-US" sz="1400" b="1" dirty="0"/>
              <a:t>Corrosion/rust issues</a:t>
            </a:r>
          </a:p>
          <a:p>
            <a:r>
              <a:rPr lang="en-US" sz="1400" b="1" dirty="0">
                <a:solidFill>
                  <a:srgbClr val="FF0000"/>
                </a:solidFill>
              </a:rPr>
              <a:t>*Remove this truck from the fleet with the arrival of the new Chevy 6500.</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endParaRPr lang="en-US" sz="1400" b="1" u="sng" dirty="0"/>
          </a:p>
        </p:txBody>
      </p:sp>
      <p:pic>
        <p:nvPicPr>
          <p:cNvPr id="3" name="Picture 2">
            <a:extLst>
              <a:ext uri="{FF2B5EF4-FFF2-40B4-BE49-F238E27FC236}">
                <a16:creationId xmlns:a16="http://schemas.microsoft.com/office/drawing/2014/main" id="{18B4FBA1-1E75-4725-AD53-80D73FE5FE47}"/>
              </a:ext>
            </a:extLst>
          </p:cNvPr>
          <p:cNvPicPr>
            <a:picLocks noChangeAspect="1"/>
          </p:cNvPicPr>
          <p:nvPr/>
        </p:nvPicPr>
        <p:blipFill>
          <a:blip r:embed="rId2"/>
          <a:stretch>
            <a:fillRect/>
          </a:stretch>
        </p:blipFill>
        <p:spPr>
          <a:xfrm>
            <a:off x="4217437" y="835206"/>
            <a:ext cx="3402565" cy="2551924"/>
          </a:xfrm>
          <a:prstGeom prst="rect">
            <a:avLst/>
          </a:prstGeom>
          <a:ln>
            <a:solidFill>
              <a:schemeClr val="tx1"/>
            </a:solidFill>
          </a:ln>
        </p:spPr>
      </p:pic>
    </p:spTree>
    <p:extLst>
      <p:ext uri="{BB962C8B-B14F-4D97-AF65-F5344CB8AC3E}">
        <p14:creationId xmlns:p14="http://schemas.microsoft.com/office/powerpoint/2010/main" val="1635314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INTERNATIONAL TRUCK #113 (SINGLE-AXLE)  </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93"/>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248588"/>
            <a:ext cx="3888166" cy="2946961"/>
          </a:xfrm>
          <a:prstGeom prst="rect">
            <a:avLst/>
          </a:prstGeom>
          <a:noFill/>
        </p:spPr>
        <p:txBody>
          <a:bodyPr wrap="square" rtlCol="0">
            <a:spAutoFit/>
          </a:bodyPr>
          <a:lstStyle/>
          <a:p>
            <a:r>
              <a:rPr lang="en-US" sz="1400" b="1" dirty="0"/>
              <a:t>MAKE: CHEVY</a:t>
            </a:r>
            <a:endParaRPr lang="en-US" sz="1400" dirty="0"/>
          </a:p>
          <a:p>
            <a:r>
              <a:rPr lang="en-US" sz="1400" b="1" dirty="0"/>
              <a:t>MODEL:</a:t>
            </a:r>
            <a:r>
              <a:rPr lang="en-US" sz="1400" dirty="0"/>
              <a:t> Silverado 6500 MD (SINGLE-AXLE)</a:t>
            </a:r>
          </a:p>
          <a:p>
            <a:r>
              <a:rPr lang="en-US" sz="1400" b="1" dirty="0"/>
              <a:t>YEAR:</a:t>
            </a:r>
            <a:r>
              <a:rPr lang="en-US" sz="1400" dirty="0"/>
              <a:t> 2025</a:t>
            </a:r>
          </a:p>
          <a:p>
            <a:r>
              <a:rPr lang="en-US" sz="1400" b="1" dirty="0"/>
              <a:t>AGE:</a:t>
            </a:r>
            <a:r>
              <a:rPr lang="en-US" sz="1400" dirty="0"/>
              <a:t> 1</a:t>
            </a:r>
          </a:p>
          <a:p>
            <a:r>
              <a:rPr lang="en-US" sz="1400" b="1" dirty="0"/>
              <a:t>MILES:</a:t>
            </a:r>
            <a:r>
              <a:rPr lang="en-US" sz="1400" dirty="0"/>
              <a:t> 0</a:t>
            </a:r>
          </a:p>
          <a:p>
            <a:r>
              <a:rPr lang="en-US" sz="1400" dirty="0"/>
              <a:t>CLASSIFICATION: </a:t>
            </a:r>
            <a:r>
              <a:rPr lang="en-US" sz="1400" b="1" dirty="0">
                <a:solidFill>
                  <a:srgbClr val="FF0000"/>
                </a:solidFill>
              </a:rPr>
              <a:t>Prime Mover</a:t>
            </a:r>
          </a:p>
          <a:p>
            <a:r>
              <a:rPr lang="en-US" sz="1400" b="1" dirty="0"/>
              <a:t>*AVG LIFE SPAN:  **</a:t>
            </a:r>
            <a:r>
              <a:rPr lang="en-US" sz="1400" dirty="0"/>
              <a:t>8-10 YRS   </a:t>
            </a:r>
            <a:r>
              <a:rPr lang="en-US" sz="1400" b="1" dirty="0">
                <a:solidFill>
                  <a:srgbClr val="FF0000"/>
                </a:solidFill>
              </a:rPr>
              <a:t>***7 YRS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*VTRANS Policy is 8 YRS until Replacement with Push to 10 YRS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**Castleton PW Recommends 10 YR Life Span with Proper Maintenance</a:t>
            </a:r>
          </a:p>
          <a:p>
            <a:pPr>
              <a:defRPr/>
            </a:pPr>
            <a:r>
              <a:rPr lang="en-US" sz="1050" b="1" i="1" dirty="0"/>
              <a:t>*** If using the 7-Year warranty program, trade on 8</a:t>
            </a:r>
            <a:r>
              <a:rPr lang="en-US" sz="1050" b="1" i="1" baseline="30000" dirty="0"/>
              <a:t>th</a:t>
            </a:r>
            <a:r>
              <a:rPr lang="en-US" sz="1050" b="1" i="1" dirty="0"/>
              <a:t> year when resale value is still high. Latest information is $110K minimum trade value.</a:t>
            </a:r>
            <a:endPar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US" sz="1050" b="1" dirty="0"/>
              <a:t>****1 Engine Hour = 33 Miles (VDMV Inspector)</a:t>
            </a:r>
          </a:p>
          <a:p>
            <a:endParaRPr lang="en-US" sz="1400" dirty="0"/>
          </a:p>
        </p:txBody>
      </p:sp>
      <p:grpSp>
        <p:nvGrpSpPr>
          <p:cNvPr id="21" name="Group 20">
            <a:extLst>
              <a:ext uri="{FF2B5EF4-FFF2-40B4-BE49-F238E27FC236}">
                <a16:creationId xmlns:a16="http://schemas.microsoft.com/office/drawing/2014/main" id="{7E157821-5B92-4505-BC85-A761F0B5845B}"/>
              </a:ext>
            </a:extLst>
          </p:cNvPr>
          <p:cNvGrpSpPr/>
          <p:nvPr/>
        </p:nvGrpSpPr>
        <p:grpSpPr>
          <a:xfrm>
            <a:off x="1922129" y="5814981"/>
            <a:ext cx="5299773" cy="961143"/>
            <a:chOff x="1922129" y="5544387"/>
            <a:chExt cx="5299773" cy="961143"/>
          </a:xfrm>
        </p:grpSpPr>
        <p:grpSp>
          <p:nvGrpSpPr>
            <p:cNvPr id="22" name="Group 21">
              <a:extLst>
                <a:ext uri="{FF2B5EF4-FFF2-40B4-BE49-F238E27FC236}">
                  <a16:creationId xmlns:a16="http://schemas.microsoft.com/office/drawing/2014/main" id="{4ACFB74E-CF0E-4AA4-BB54-67D512C79828}"/>
                </a:ext>
              </a:extLst>
            </p:cNvPr>
            <p:cNvGrpSpPr/>
            <p:nvPr/>
          </p:nvGrpSpPr>
          <p:grpSpPr>
            <a:xfrm>
              <a:off x="1922129" y="5670349"/>
              <a:ext cx="5299773" cy="835181"/>
              <a:chOff x="2677676" y="1076125"/>
              <a:chExt cx="3127153" cy="647111"/>
            </a:xfrm>
          </p:grpSpPr>
          <p:sp>
            <p:nvSpPr>
              <p:cNvPr id="24" name="Arrow: Right 23">
                <a:extLst>
                  <a:ext uri="{FF2B5EF4-FFF2-40B4-BE49-F238E27FC236}">
                    <a16:creationId xmlns:a16="http://schemas.microsoft.com/office/drawing/2014/main" id="{B1374C46-C733-431E-82D5-2163D79A6753}"/>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24CD449-AE66-4ACE-873F-55844C040697}"/>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2025</a:t>
                </a:r>
              </a:p>
            </p:txBody>
          </p:sp>
          <p:grpSp>
            <p:nvGrpSpPr>
              <p:cNvPr id="26" name="Group 25">
                <a:extLst>
                  <a:ext uri="{FF2B5EF4-FFF2-40B4-BE49-F238E27FC236}">
                    <a16:creationId xmlns:a16="http://schemas.microsoft.com/office/drawing/2014/main" id="{A63DBEC8-73CD-4E23-AC3E-F9739C29C64A}"/>
                  </a:ext>
                </a:extLst>
              </p:cNvPr>
              <p:cNvGrpSpPr/>
              <p:nvPr/>
            </p:nvGrpSpPr>
            <p:grpSpPr>
              <a:xfrm>
                <a:off x="4888407" y="1076125"/>
                <a:ext cx="310799" cy="647111"/>
                <a:chOff x="4872184" y="2485058"/>
                <a:chExt cx="292085" cy="647111"/>
              </a:xfrm>
            </p:grpSpPr>
            <p:cxnSp>
              <p:nvCxnSpPr>
                <p:cNvPr id="30" name="Straight Connector 29">
                  <a:extLst>
                    <a:ext uri="{FF2B5EF4-FFF2-40B4-BE49-F238E27FC236}">
                      <a16:creationId xmlns:a16="http://schemas.microsoft.com/office/drawing/2014/main" id="{16F1B09A-6C1C-49B0-B86E-DE200D1B5ECD}"/>
                    </a:ext>
                  </a:extLst>
                </p:cNvPr>
                <p:cNvCxnSpPr>
                  <a:cxnSpLocks/>
                </p:cNvCxnSpPr>
                <p:nvPr/>
              </p:nvCxnSpPr>
              <p:spPr>
                <a:xfrm>
                  <a:off x="5012079" y="2715872"/>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tar: 5 Points 31">
                  <a:extLst>
                    <a:ext uri="{FF2B5EF4-FFF2-40B4-BE49-F238E27FC236}">
                      <a16:creationId xmlns:a16="http://schemas.microsoft.com/office/drawing/2014/main" id="{B0427930-F202-4DC6-87CE-AFC2D6D78941}"/>
                    </a:ext>
                  </a:extLst>
                </p:cNvPr>
                <p:cNvSpPr/>
                <p:nvPr/>
              </p:nvSpPr>
              <p:spPr>
                <a:xfrm>
                  <a:off x="4902152" y="248505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9A79672-3271-4D65-84FD-A5C1D2743A08}"/>
                    </a:ext>
                  </a:extLst>
                </p:cNvPr>
                <p:cNvSpPr txBox="1"/>
                <p:nvPr/>
              </p:nvSpPr>
              <p:spPr>
                <a:xfrm>
                  <a:off x="4872184" y="2941393"/>
                  <a:ext cx="292085" cy="190776"/>
                </a:xfrm>
                <a:prstGeom prst="rect">
                  <a:avLst/>
                </a:prstGeom>
                <a:noFill/>
              </p:spPr>
              <p:txBody>
                <a:bodyPr wrap="square" rtlCol="0">
                  <a:spAutoFit/>
                </a:bodyPr>
                <a:lstStyle/>
                <a:p>
                  <a:r>
                    <a:rPr lang="en-US" sz="1000" b="1" dirty="0"/>
                    <a:t>2033  </a:t>
                  </a:r>
                </a:p>
              </p:txBody>
            </p:sp>
          </p:grpSp>
          <p:sp>
            <p:nvSpPr>
              <p:cNvPr id="27" name="Wave 26">
                <a:extLst>
                  <a:ext uri="{FF2B5EF4-FFF2-40B4-BE49-F238E27FC236}">
                    <a16:creationId xmlns:a16="http://schemas.microsoft.com/office/drawing/2014/main" id="{49BAA613-A948-41B6-B60A-5CC03DD5714B}"/>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2035</a:t>
                </a:r>
              </a:p>
            </p:txBody>
          </p:sp>
        </p:grpSp>
        <p:sp>
          <p:nvSpPr>
            <p:cNvPr id="23" name="TextBox 22">
              <a:extLst>
                <a:ext uri="{FF2B5EF4-FFF2-40B4-BE49-F238E27FC236}">
                  <a16:creationId xmlns:a16="http://schemas.microsoft.com/office/drawing/2014/main" id="{E28BF8C4-5C32-4CC7-9886-CA0B367CA418}"/>
                </a:ext>
              </a:extLst>
            </p:cNvPr>
            <p:cNvSpPr txBox="1"/>
            <p:nvPr/>
          </p:nvSpPr>
          <p:spPr>
            <a:xfrm>
              <a:off x="4232538" y="5544387"/>
              <a:ext cx="893635" cy="251923"/>
            </a:xfrm>
            <a:prstGeom prst="rect">
              <a:avLst/>
            </a:prstGeom>
            <a:noFill/>
          </p:spPr>
          <p:txBody>
            <a:bodyPr wrap="square" rtlCol="0">
              <a:spAutoFit/>
            </a:bodyPr>
            <a:lstStyle/>
            <a:p>
              <a:r>
                <a:rPr lang="en-US" sz="1000" b="1" dirty="0"/>
                <a:t>LIFE SPAN</a:t>
              </a:r>
            </a:p>
          </p:txBody>
        </p:sp>
      </p:grpSp>
      <p:cxnSp>
        <p:nvCxnSpPr>
          <p:cNvPr id="34" name="Straight Connector 33">
            <a:extLst>
              <a:ext uri="{FF2B5EF4-FFF2-40B4-BE49-F238E27FC236}">
                <a16:creationId xmlns:a16="http://schemas.microsoft.com/office/drawing/2014/main" id="{2CE079B2-4D94-4343-9B81-4CBEED039460}"/>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816A767-8BC6-4185-B75D-2C54BCA31A0F}"/>
              </a:ext>
            </a:extLst>
          </p:cNvPr>
          <p:cNvSpPr txBox="1"/>
          <p:nvPr/>
        </p:nvSpPr>
        <p:spPr>
          <a:xfrm>
            <a:off x="303373" y="3918914"/>
            <a:ext cx="8430722" cy="1169551"/>
          </a:xfrm>
          <a:prstGeom prst="rect">
            <a:avLst/>
          </a:prstGeom>
          <a:noFill/>
        </p:spPr>
        <p:txBody>
          <a:bodyPr wrap="square" rtlCol="0">
            <a:spAutoFit/>
          </a:bodyPr>
          <a:lstStyle/>
          <a:p>
            <a:r>
              <a:rPr lang="en-US" sz="1400" b="1" u="sng" dirty="0"/>
              <a:t>Mechanic’s Assessment:</a:t>
            </a:r>
          </a:p>
          <a:p>
            <a:endParaRPr lang="en-US" sz="1400" b="1" dirty="0">
              <a:solidFill>
                <a:srgbClr val="FF0000"/>
              </a:solidFill>
            </a:endParaRPr>
          </a:p>
          <a:p>
            <a:r>
              <a:rPr lang="en-US" sz="1400" b="1" dirty="0">
                <a:solidFill>
                  <a:srgbClr val="FF0000"/>
                </a:solidFill>
              </a:rPr>
              <a:t>*Remove from the 2006 International fleet with the arrival of the new Chevy 6500.</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endParaRPr lang="en-US" sz="1400" b="1" u="sng" dirty="0"/>
          </a:p>
        </p:txBody>
      </p:sp>
      <p:pic>
        <p:nvPicPr>
          <p:cNvPr id="4" name="Picture 3">
            <a:extLst>
              <a:ext uri="{FF2B5EF4-FFF2-40B4-BE49-F238E27FC236}">
                <a16:creationId xmlns:a16="http://schemas.microsoft.com/office/drawing/2014/main" id="{BE81744D-0675-CB2E-903F-315DF9FDB536}"/>
              </a:ext>
            </a:extLst>
          </p:cNvPr>
          <p:cNvPicPr>
            <a:picLocks noChangeAspect="1"/>
          </p:cNvPicPr>
          <p:nvPr/>
        </p:nvPicPr>
        <p:blipFill>
          <a:blip r:embed="rId2"/>
          <a:stretch>
            <a:fillRect/>
          </a:stretch>
        </p:blipFill>
        <p:spPr>
          <a:xfrm>
            <a:off x="4121824" y="926179"/>
            <a:ext cx="4700419" cy="2502821"/>
          </a:xfrm>
          <a:prstGeom prst="rect">
            <a:avLst/>
          </a:prstGeom>
        </p:spPr>
      </p:pic>
    </p:spTree>
    <p:extLst>
      <p:ext uri="{BB962C8B-B14F-4D97-AF65-F5344CB8AC3E}">
        <p14:creationId xmlns:p14="http://schemas.microsoft.com/office/powerpoint/2010/main" val="564519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5F8416C-E5D8-450E-9696-17DAF9599CEA}"/>
              </a:ext>
            </a:extLst>
          </p:cNvPr>
          <p:cNvSpPr txBox="1"/>
          <p:nvPr/>
        </p:nvSpPr>
        <p:spPr>
          <a:xfrm>
            <a:off x="1216324" y="280914"/>
            <a:ext cx="6608343"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INTERNATIONAL TRUCK #103 (SINGLE-AXLE) </a:t>
            </a:r>
          </a:p>
        </p:txBody>
      </p:sp>
      <p:grpSp>
        <p:nvGrpSpPr>
          <p:cNvPr id="58" name="Group 57">
            <a:extLst>
              <a:ext uri="{FF2B5EF4-FFF2-40B4-BE49-F238E27FC236}">
                <a16:creationId xmlns:a16="http://schemas.microsoft.com/office/drawing/2014/main" id="{864B1EB9-2E5F-4AD8-B26E-01CAE34863D6}"/>
              </a:ext>
            </a:extLst>
          </p:cNvPr>
          <p:cNvGrpSpPr/>
          <p:nvPr/>
        </p:nvGrpSpPr>
        <p:grpSpPr>
          <a:xfrm>
            <a:off x="132956" y="5588492"/>
            <a:ext cx="1239009" cy="1183837"/>
            <a:chOff x="258741" y="4644395"/>
            <a:chExt cx="1239009" cy="1183837"/>
          </a:xfrm>
        </p:grpSpPr>
        <p:grpSp>
          <p:nvGrpSpPr>
            <p:cNvPr id="55" name="Group 54">
              <a:extLst>
                <a:ext uri="{FF2B5EF4-FFF2-40B4-BE49-F238E27FC236}">
                  <a16:creationId xmlns:a16="http://schemas.microsoft.com/office/drawing/2014/main" id="{C4BFD841-CAA5-4228-8AC2-3AD8B45CFE5F}"/>
                </a:ext>
              </a:extLst>
            </p:cNvPr>
            <p:cNvGrpSpPr/>
            <p:nvPr/>
          </p:nvGrpSpPr>
          <p:grpSpPr>
            <a:xfrm>
              <a:off x="258741" y="4644395"/>
              <a:ext cx="1239009" cy="524321"/>
              <a:chOff x="795065" y="3696741"/>
              <a:chExt cx="1239009" cy="524321"/>
            </a:xfrm>
          </p:grpSpPr>
          <p:sp>
            <p:nvSpPr>
              <p:cNvPr id="52" name="TextBox 51">
                <a:extLst>
                  <a:ext uri="{FF2B5EF4-FFF2-40B4-BE49-F238E27FC236}">
                    <a16:creationId xmlns:a16="http://schemas.microsoft.com/office/drawing/2014/main" id="{93115916-3BA4-411B-BB78-8B76C294EDBA}"/>
                  </a:ext>
                </a:extLst>
              </p:cNvPr>
              <p:cNvSpPr txBox="1"/>
              <p:nvPr/>
            </p:nvSpPr>
            <p:spPr>
              <a:xfrm>
                <a:off x="1072014" y="3974841"/>
                <a:ext cx="962060" cy="246221"/>
              </a:xfrm>
              <a:prstGeom prst="rect">
                <a:avLst/>
              </a:prstGeom>
              <a:noFill/>
            </p:spPr>
            <p:txBody>
              <a:bodyPr wrap="square" rtlCol="0">
                <a:spAutoFit/>
              </a:bodyPr>
              <a:lstStyle/>
              <a:p>
                <a:r>
                  <a:rPr lang="en-US" sz="1000" b="1" dirty="0"/>
                  <a:t>Decision Point</a:t>
                </a:r>
              </a:p>
            </p:txBody>
          </p:sp>
          <p:sp>
            <p:nvSpPr>
              <p:cNvPr id="53" name="Star: 5 Points 52">
                <a:extLst>
                  <a:ext uri="{FF2B5EF4-FFF2-40B4-BE49-F238E27FC236}">
                    <a16:creationId xmlns:a16="http://schemas.microsoft.com/office/drawing/2014/main" id="{F86FABAA-DB65-4357-A4CF-7B635B5FBF93}"/>
                  </a:ext>
                </a:extLst>
              </p:cNvPr>
              <p:cNvSpPr/>
              <p:nvPr/>
            </p:nvSpPr>
            <p:spPr>
              <a:xfrm>
                <a:off x="795065" y="3974841"/>
                <a:ext cx="203311" cy="222085"/>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AC1FB-5069-4B1C-BC34-DC3A61CA2D40}"/>
                  </a:ext>
                </a:extLst>
              </p:cNvPr>
              <p:cNvSpPr txBox="1"/>
              <p:nvPr/>
            </p:nvSpPr>
            <p:spPr>
              <a:xfrm>
                <a:off x="1216324" y="3696741"/>
                <a:ext cx="427104" cy="261610"/>
              </a:xfrm>
              <a:prstGeom prst="rect">
                <a:avLst/>
              </a:prstGeom>
              <a:noFill/>
            </p:spPr>
            <p:txBody>
              <a:bodyPr wrap="square" rtlCol="0">
                <a:spAutoFit/>
              </a:bodyPr>
              <a:lstStyle/>
              <a:p>
                <a:r>
                  <a:rPr lang="en-US" sz="1100" b="1" u="sng" dirty="0"/>
                  <a:t>KEY</a:t>
                </a:r>
              </a:p>
            </p:txBody>
          </p:sp>
        </p:grpSp>
        <p:sp>
          <p:nvSpPr>
            <p:cNvPr id="56" name="Wave 55">
              <a:extLst>
                <a:ext uri="{FF2B5EF4-FFF2-40B4-BE49-F238E27FC236}">
                  <a16:creationId xmlns:a16="http://schemas.microsoft.com/office/drawing/2014/main" id="{A4B60FAD-9BBA-4880-B311-20FF94047462}"/>
                </a:ext>
              </a:extLst>
            </p:cNvPr>
            <p:cNvSpPr/>
            <p:nvPr/>
          </p:nvSpPr>
          <p:spPr>
            <a:xfrm>
              <a:off x="258741" y="5379248"/>
              <a:ext cx="170054" cy="205254"/>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32300FC2-B529-47BE-A64A-209EDD61157B}"/>
                </a:ext>
              </a:extLst>
            </p:cNvPr>
            <p:cNvSpPr txBox="1"/>
            <p:nvPr/>
          </p:nvSpPr>
          <p:spPr>
            <a:xfrm>
              <a:off x="479704" y="5274234"/>
              <a:ext cx="962060" cy="553998"/>
            </a:xfrm>
            <a:prstGeom prst="rect">
              <a:avLst/>
            </a:prstGeom>
            <a:noFill/>
          </p:spPr>
          <p:txBody>
            <a:bodyPr wrap="square" rtlCol="0">
              <a:spAutoFit/>
            </a:bodyPr>
            <a:lstStyle/>
            <a:p>
              <a:pPr algn="ctr"/>
              <a:r>
                <a:rPr lang="en-US" sz="1000" b="1" dirty="0"/>
                <a:t>Anticipated Replacement Year </a:t>
              </a:r>
            </a:p>
          </p:txBody>
        </p:sp>
      </p:grpSp>
      <p:sp>
        <p:nvSpPr>
          <p:cNvPr id="2" name="TextBox 1">
            <a:extLst>
              <a:ext uri="{FF2B5EF4-FFF2-40B4-BE49-F238E27FC236}">
                <a16:creationId xmlns:a16="http://schemas.microsoft.com/office/drawing/2014/main" id="{7494FDFF-8A92-44D3-A9BB-7AE909360983}"/>
              </a:ext>
            </a:extLst>
          </p:cNvPr>
          <p:cNvSpPr txBox="1"/>
          <p:nvPr/>
        </p:nvSpPr>
        <p:spPr>
          <a:xfrm>
            <a:off x="329271" y="1248588"/>
            <a:ext cx="3888166" cy="2893100"/>
          </a:xfrm>
          <a:prstGeom prst="rect">
            <a:avLst/>
          </a:prstGeom>
          <a:noFill/>
        </p:spPr>
        <p:txBody>
          <a:bodyPr wrap="square" rtlCol="0">
            <a:spAutoFit/>
          </a:bodyPr>
          <a:lstStyle/>
          <a:p>
            <a:r>
              <a:rPr lang="en-US" sz="1400" b="1" dirty="0"/>
              <a:t>MAKE: </a:t>
            </a:r>
            <a:r>
              <a:rPr lang="en-US" sz="1400" dirty="0"/>
              <a:t>INTERNATIONAL</a:t>
            </a:r>
          </a:p>
          <a:p>
            <a:r>
              <a:rPr lang="en-US" sz="1400" b="1" dirty="0"/>
              <a:t>MODEL:</a:t>
            </a:r>
            <a:r>
              <a:rPr lang="en-US" sz="1400" dirty="0"/>
              <a:t> WORKSTAR 7400 (SINGLE-AXLE)</a:t>
            </a:r>
          </a:p>
          <a:p>
            <a:r>
              <a:rPr lang="en-US" sz="1400" b="1" dirty="0"/>
              <a:t>YEAR:</a:t>
            </a:r>
            <a:r>
              <a:rPr lang="en-US" sz="1400" dirty="0"/>
              <a:t> 2012</a:t>
            </a:r>
          </a:p>
          <a:p>
            <a:r>
              <a:rPr lang="en-US" sz="1400" b="1" dirty="0"/>
              <a:t>AGE:</a:t>
            </a:r>
            <a:r>
              <a:rPr lang="en-US" sz="1400" dirty="0"/>
              <a:t> 12 YRS</a:t>
            </a:r>
          </a:p>
          <a:p>
            <a:r>
              <a:rPr lang="en-US" sz="1400" b="1" dirty="0"/>
              <a:t>MILES:</a:t>
            </a:r>
            <a:r>
              <a:rPr lang="en-US" sz="1400" dirty="0"/>
              <a:t> 30,700</a:t>
            </a:r>
          </a:p>
          <a:p>
            <a:r>
              <a:rPr lang="en-US" sz="1400" dirty="0"/>
              <a:t>CLASSIFICATION: </a:t>
            </a:r>
            <a:r>
              <a:rPr lang="en-US" sz="1400" b="1" dirty="0">
                <a:solidFill>
                  <a:srgbClr val="FF0000"/>
                </a:solidFill>
              </a:rPr>
              <a:t>Prime Mover</a:t>
            </a:r>
          </a:p>
          <a:p>
            <a:r>
              <a:rPr lang="en-US" sz="1400" b="1" dirty="0"/>
              <a:t>*AVG LIFE SPAN:  **</a:t>
            </a:r>
            <a:r>
              <a:rPr lang="en-US" sz="1400" dirty="0"/>
              <a:t>8-10 YRS   </a:t>
            </a:r>
            <a:r>
              <a:rPr lang="en-US" sz="1400" b="1" dirty="0">
                <a:solidFill>
                  <a:srgbClr val="FF0000"/>
                </a:solidFill>
              </a:rPr>
              <a:t>***7 YRS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*VTRANS Policy is 8 YRS until Replacement with Push to 10 YRS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**Castleton PW Recommends 10 YR Life Span with Proper Maintenance</a:t>
            </a:r>
          </a:p>
          <a:p>
            <a:pPr>
              <a:defRPr/>
            </a:pPr>
            <a:r>
              <a:rPr lang="en-US" sz="1050" b="1" i="1" dirty="0"/>
              <a:t>*** If using the 7-Year warranty program, trade on 8</a:t>
            </a:r>
            <a:r>
              <a:rPr lang="en-US" sz="1050" b="1" i="1" baseline="30000" dirty="0"/>
              <a:t>th</a:t>
            </a:r>
            <a:r>
              <a:rPr lang="en-US" sz="1050" b="1" i="1" dirty="0"/>
              <a:t> year when resale value is still high. Latest information is $110K minimum trade value.</a:t>
            </a:r>
            <a:endPar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US" sz="1050" b="1" dirty="0"/>
              <a:t>****1 Engine Hour = 33 Miles (VDMV Inspector)</a:t>
            </a:r>
          </a:p>
          <a:p>
            <a:endParaRPr lang="en-US" sz="1050" dirty="0"/>
          </a:p>
        </p:txBody>
      </p:sp>
      <p:grpSp>
        <p:nvGrpSpPr>
          <p:cNvPr id="21" name="Group 20">
            <a:extLst>
              <a:ext uri="{FF2B5EF4-FFF2-40B4-BE49-F238E27FC236}">
                <a16:creationId xmlns:a16="http://schemas.microsoft.com/office/drawing/2014/main" id="{7E157821-5B92-4505-BC85-A761F0B5845B}"/>
              </a:ext>
            </a:extLst>
          </p:cNvPr>
          <p:cNvGrpSpPr/>
          <p:nvPr/>
        </p:nvGrpSpPr>
        <p:grpSpPr>
          <a:xfrm>
            <a:off x="1922129" y="5814981"/>
            <a:ext cx="5299776" cy="933151"/>
            <a:chOff x="1922129" y="5544387"/>
            <a:chExt cx="5299776" cy="933151"/>
          </a:xfrm>
        </p:grpSpPr>
        <p:grpSp>
          <p:nvGrpSpPr>
            <p:cNvPr id="22" name="Group 21">
              <a:extLst>
                <a:ext uri="{FF2B5EF4-FFF2-40B4-BE49-F238E27FC236}">
                  <a16:creationId xmlns:a16="http://schemas.microsoft.com/office/drawing/2014/main" id="{4ACFB74E-CF0E-4AA4-BB54-67D512C79828}"/>
                </a:ext>
              </a:extLst>
            </p:cNvPr>
            <p:cNvGrpSpPr/>
            <p:nvPr/>
          </p:nvGrpSpPr>
          <p:grpSpPr>
            <a:xfrm>
              <a:off x="1922129" y="5670349"/>
              <a:ext cx="5299776" cy="807189"/>
              <a:chOff x="2677676" y="1076125"/>
              <a:chExt cx="3127153" cy="625422"/>
            </a:xfrm>
          </p:grpSpPr>
          <p:sp>
            <p:nvSpPr>
              <p:cNvPr id="24" name="Arrow: Right 23">
                <a:extLst>
                  <a:ext uri="{FF2B5EF4-FFF2-40B4-BE49-F238E27FC236}">
                    <a16:creationId xmlns:a16="http://schemas.microsoft.com/office/drawing/2014/main" id="{B1374C46-C733-431E-82D5-2163D79A6753}"/>
                  </a:ext>
                </a:extLst>
              </p:cNvPr>
              <p:cNvSpPr/>
              <p:nvPr/>
            </p:nvSpPr>
            <p:spPr>
              <a:xfrm>
                <a:off x="3365372" y="1121838"/>
                <a:ext cx="1878433" cy="251923"/>
              </a:xfrm>
              <a:prstGeom prst="rightArrow">
                <a:avLst/>
              </a:prstGeom>
              <a:gradFill flip="none" rotWithShape="1">
                <a:gsLst>
                  <a:gs pos="41000">
                    <a:srgbClr val="00B050"/>
                  </a:gs>
                  <a:gs pos="55000">
                    <a:srgbClr val="FFFF00"/>
                  </a:gs>
                  <a:gs pos="100000">
                    <a:srgbClr val="FF0000"/>
                  </a:gs>
                  <a:gs pos="100000">
                    <a:schemeClr val="accent1">
                      <a:lumMod val="30000"/>
                      <a:lumOff val="70000"/>
                    </a:schemeClr>
                  </a:gs>
                </a:gsLst>
                <a:lin ang="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24CD449-AE66-4ACE-873F-55844C040697}"/>
                  </a:ext>
                </a:extLst>
              </p:cNvPr>
              <p:cNvSpPr txBox="1"/>
              <p:nvPr/>
            </p:nvSpPr>
            <p:spPr>
              <a:xfrm>
                <a:off x="2677676" y="1099882"/>
                <a:ext cx="893635" cy="310011"/>
              </a:xfrm>
              <a:prstGeom prst="rect">
                <a:avLst/>
              </a:prstGeom>
              <a:noFill/>
            </p:spPr>
            <p:txBody>
              <a:bodyPr wrap="square" rtlCol="0">
                <a:spAutoFit/>
              </a:bodyPr>
              <a:lstStyle/>
              <a:p>
                <a:pPr algn="ctr"/>
                <a:r>
                  <a:rPr lang="en-US" sz="1000" b="1" dirty="0"/>
                  <a:t>EQUIP YEAR</a:t>
                </a:r>
              </a:p>
              <a:p>
                <a:pPr algn="ctr"/>
                <a:r>
                  <a:rPr lang="en-US" sz="1000" b="1" dirty="0"/>
                  <a:t>2012</a:t>
                </a:r>
              </a:p>
            </p:txBody>
          </p:sp>
          <p:grpSp>
            <p:nvGrpSpPr>
              <p:cNvPr id="26" name="Group 25">
                <a:extLst>
                  <a:ext uri="{FF2B5EF4-FFF2-40B4-BE49-F238E27FC236}">
                    <a16:creationId xmlns:a16="http://schemas.microsoft.com/office/drawing/2014/main" id="{A63DBEC8-73CD-4E23-AC3E-F9739C29C64A}"/>
                  </a:ext>
                </a:extLst>
              </p:cNvPr>
              <p:cNvGrpSpPr/>
              <p:nvPr/>
            </p:nvGrpSpPr>
            <p:grpSpPr>
              <a:xfrm>
                <a:off x="4832203" y="1076125"/>
                <a:ext cx="322945" cy="625422"/>
                <a:chOff x="4819372" y="2485058"/>
                <a:chExt cx="303499" cy="625422"/>
              </a:xfrm>
            </p:grpSpPr>
            <p:cxnSp>
              <p:nvCxnSpPr>
                <p:cNvPr id="30" name="Straight Connector 29">
                  <a:extLst>
                    <a:ext uri="{FF2B5EF4-FFF2-40B4-BE49-F238E27FC236}">
                      <a16:creationId xmlns:a16="http://schemas.microsoft.com/office/drawing/2014/main" id="{16F1B09A-6C1C-49B0-B86E-DE200D1B5ECD}"/>
                    </a:ext>
                  </a:extLst>
                </p:cNvPr>
                <p:cNvCxnSpPr>
                  <a:cxnSpLocks/>
                </p:cNvCxnSpPr>
                <p:nvPr/>
              </p:nvCxnSpPr>
              <p:spPr>
                <a:xfrm>
                  <a:off x="4944832" y="2715872"/>
                  <a:ext cx="0" cy="241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tar: 5 Points 31">
                  <a:extLst>
                    <a:ext uri="{FF2B5EF4-FFF2-40B4-BE49-F238E27FC236}">
                      <a16:creationId xmlns:a16="http://schemas.microsoft.com/office/drawing/2014/main" id="{B0427930-F202-4DC6-87CE-AFC2D6D78941}"/>
                    </a:ext>
                  </a:extLst>
                </p:cNvPr>
                <p:cNvSpPr/>
                <p:nvPr/>
              </p:nvSpPr>
              <p:spPr>
                <a:xfrm>
                  <a:off x="4819372" y="2485058"/>
                  <a:ext cx="261257" cy="266481"/>
                </a:xfrm>
                <a:prstGeom prst="star5">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9A79672-3271-4D65-84FD-A5C1D2743A08}"/>
                    </a:ext>
                  </a:extLst>
                </p:cNvPr>
                <p:cNvSpPr txBox="1"/>
                <p:nvPr/>
              </p:nvSpPr>
              <p:spPr>
                <a:xfrm>
                  <a:off x="4825617" y="2919704"/>
                  <a:ext cx="297254" cy="190776"/>
                </a:xfrm>
                <a:prstGeom prst="rect">
                  <a:avLst/>
                </a:prstGeom>
                <a:noFill/>
              </p:spPr>
              <p:txBody>
                <a:bodyPr wrap="square" rtlCol="0">
                  <a:spAutoFit/>
                </a:bodyPr>
                <a:lstStyle/>
                <a:p>
                  <a:r>
                    <a:rPr lang="en-US" sz="1000" b="1" dirty="0"/>
                    <a:t>2025</a:t>
                  </a:r>
                </a:p>
              </p:txBody>
            </p:sp>
          </p:grpSp>
          <p:sp>
            <p:nvSpPr>
              <p:cNvPr id="27" name="Wave 26">
                <a:extLst>
                  <a:ext uri="{FF2B5EF4-FFF2-40B4-BE49-F238E27FC236}">
                    <a16:creationId xmlns:a16="http://schemas.microsoft.com/office/drawing/2014/main" id="{49BAA613-A948-41B6-B60A-5CC03DD5714B}"/>
                  </a:ext>
                </a:extLst>
              </p:cNvPr>
              <p:cNvSpPr/>
              <p:nvPr/>
            </p:nvSpPr>
            <p:spPr>
              <a:xfrm>
                <a:off x="5273181" y="1101659"/>
                <a:ext cx="531648" cy="326550"/>
              </a:xfrm>
              <a:prstGeom prst="wav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REMOVE</a:t>
                </a:r>
              </a:p>
            </p:txBody>
          </p:sp>
        </p:grpSp>
        <p:sp>
          <p:nvSpPr>
            <p:cNvPr id="23" name="TextBox 22">
              <a:extLst>
                <a:ext uri="{FF2B5EF4-FFF2-40B4-BE49-F238E27FC236}">
                  <a16:creationId xmlns:a16="http://schemas.microsoft.com/office/drawing/2014/main" id="{E28BF8C4-5C32-4CC7-9886-CA0B367CA418}"/>
                </a:ext>
              </a:extLst>
            </p:cNvPr>
            <p:cNvSpPr txBox="1"/>
            <p:nvPr/>
          </p:nvSpPr>
          <p:spPr>
            <a:xfrm>
              <a:off x="4232538" y="5544387"/>
              <a:ext cx="893635" cy="251923"/>
            </a:xfrm>
            <a:prstGeom prst="rect">
              <a:avLst/>
            </a:prstGeom>
            <a:noFill/>
          </p:spPr>
          <p:txBody>
            <a:bodyPr wrap="square" rtlCol="0">
              <a:spAutoFit/>
            </a:bodyPr>
            <a:lstStyle/>
            <a:p>
              <a:r>
                <a:rPr lang="en-US" sz="1000" b="1" dirty="0"/>
                <a:t>LIFE SPAN</a:t>
              </a:r>
            </a:p>
          </p:txBody>
        </p:sp>
      </p:grpSp>
      <p:cxnSp>
        <p:nvCxnSpPr>
          <p:cNvPr id="34" name="Straight Connector 33">
            <a:extLst>
              <a:ext uri="{FF2B5EF4-FFF2-40B4-BE49-F238E27FC236}">
                <a16:creationId xmlns:a16="http://schemas.microsoft.com/office/drawing/2014/main" id="{F3F742DC-6EAC-4EC6-8DEE-97B70C91E84E}"/>
              </a:ext>
            </a:extLst>
          </p:cNvPr>
          <p:cNvCxnSpPr>
            <a:cxnSpLocks/>
          </p:cNvCxnSpPr>
          <p:nvPr/>
        </p:nvCxnSpPr>
        <p:spPr>
          <a:xfrm>
            <a:off x="731520" y="5499414"/>
            <a:ext cx="76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0506D78-3DAB-4D93-9C69-46B50973CFA3}"/>
              </a:ext>
            </a:extLst>
          </p:cNvPr>
          <p:cNvSpPr txBox="1"/>
          <p:nvPr/>
        </p:nvSpPr>
        <p:spPr>
          <a:xfrm>
            <a:off x="353918" y="4345485"/>
            <a:ext cx="8058561" cy="1169551"/>
          </a:xfrm>
          <a:prstGeom prst="rect">
            <a:avLst/>
          </a:prstGeom>
          <a:noFill/>
        </p:spPr>
        <p:txBody>
          <a:bodyPr wrap="square" rtlCol="0">
            <a:spAutoFit/>
          </a:bodyPr>
          <a:lstStyle/>
          <a:p>
            <a:r>
              <a:rPr lang="en-US" sz="1400" b="1" u="sng" dirty="0"/>
              <a:t>Mechanic’s Assessment:</a:t>
            </a:r>
          </a:p>
          <a:p>
            <a:endParaRPr lang="en-US" sz="1400" b="1" u="sng" dirty="0"/>
          </a:p>
          <a:p>
            <a:pPr marL="285750" indent="-285750">
              <a:buFont typeface="Arial" panose="020B0604020202020204" pitchFamily="34" charset="0"/>
              <a:buChar char="•"/>
            </a:pPr>
            <a:r>
              <a:rPr lang="en-US" sz="1400" b="1" dirty="0"/>
              <a:t>Overall no real issues</a:t>
            </a:r>
          </a:p>
          <a:p>
            <a:pPr marL="285750" indent="-285750">
              <a:buFont typeface="Arial" panose="020B0604020202020204" pitchFamily="34" charset="0"/>
              <a:buChar char="•"/>
            </a:pPr>
            <a:r>
              <a:rPr lang="en-US" sz="1400" b="1" dirty="0"/>
              <a:t>Need to keep up on preventive maintenance</a:t>
            </a:r>
          </a:p>
          <a:p>
            <a:pPr marL="285750" indent="-285750">
              <a:buFont typeface="Arial" panose="020B0604020202020204" pitchFamily="34" charset="0"/>
              <a:buChar char="•"/>
            </a:pPr>
            <a:r>
              <a:rPr lang="en-US" sz="1400" b="1" dirty="0">
                <a:solidFill>
                  <a:srgbClr val="FF0000"/>
                </a:solidFill>
              </a:rPr>
              <a:t>Remove this truck from the fleet in 2025.</a:t>
            </a:r>
          </a:p>
        </p:txBody>
      </p:sp>
      <p:pic>
        <p:nvPicPr>
          <p:cNvPr id="3" name="Picture 2">
            <a:extLst>
              <a:ext uri="{FF2B5EF4-FFF2-40B4-BE49-F238E27FC236}">
                <a16:creationId xmlns:a16="http://schemas.microsoft.com/office/drawing/2014/main" id="{795A4212-CAA8-4597-986A-C3373DF2918B}"/>
              </a:ext>
            </a:extLst>
          </p:cNvPr>
          <p:cNvPicPr>
            <a:picLocks noChangeAspect="1"/>
          </p:cNvPicPr>
          <p:nvPr/>
        </p:nvPicPr>
        <p:blipFill>
          <a:blip r:embed="rId2"/>
          <a:stretch>
            <a:fillRect/>
          </a:stretch>
        </p:blipFill>
        <p:spPr>
          <a:xfrm>
            <a:off x="4069773" y="933022"/>
            <a:ext cx="2975264" cy="2231448"/>
          </a:xfrm>
          <a:prstGeom prst="rect">
            <a:avLst/>
          </a:prstGeom>
          <a:ln>
            <a:solidFill>
              <a:schemeClr val="tx1"/>
            </a:solidFill>
          </a:ln>
        </p:spPr>
      </p:pic>
    </p:spTree>
    <p:extLst>
      <p:ext uri="{BB962C8B-B14F-4D97-AF65-F5344CB8AC3E}">
        <p14:creationId xmlns:p14="http://schemas.microsoft.com/office/powerpoint/2010/main" val="40774644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51277</TotalTime>
  <Words>2486</Words>
  <Application>Microsoft Office PowerPoint</Application>
  <PresentationFormat>On-screen Show (4:3)</PresentationFormat>
  <Paragraphs>455</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Town Manager</dc:creator>
  <cp:lastModifiedBy>Town Manager Mike Jones</cp:lastModifiedBy>
  <cp:revision>188</cp:revision>
  <cp:lastPrinted>2024-01-22T21:09:39Z</cp:lastPrinted>
  <dcterms:created xsi:type="dcterms:W3CDTF">2021-11-03T11:21:24Z</dcterms:created>
  <dcterms:modified xsi:type="dcterms:W3CDTF">2024-04-05T00:07:40Z</dcterms:modified>
</cp:coreProperties>
</file>